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40.jpg" ContentType="image/png"/>
  <Override PartName="/ppt/media/image41.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192"/>
  </p:notesMasterIdLst>
  <p:handoutMasterIdLst>
    <p:handoutMasterId r:id="rId193"/>
  </p:handoutMasterIdLst>
  <p:sldIdLst>
    <p:sldId id="256" r:id="rId5"/>
    <p:sldId id="661" r:id="rId6"/>
    <p:sldId id="662" r:id="rId7"/>
    <p:sldId id="543" r:id="rId8"/>
    <p:sldId id="549" r:id="rId9"/>
    <p:sldId id="550" r:id="rId10"/>
    <p:sldId id="551" r:id="rId11"/>
    <p:sldId id="552" r:id="rId12"/>
    <p:sldId id="553" r:id="rId13"/>
    <p:sldId id="554" r:id="rId14"/>
    <p:sldId id="555" r:id="rId15"/>
    <p:sldId id="545" r:id="rId16"/>
    <p:sldId id="544" r:id="rId17"/>
    <p:sldId id="321" r:id="rId18"/>
    <p:sldId id="274" r:id="rId19"/>
    <p:sldId id="345" r:id="rId20"/>
    <p:sldId id="547" r:id="rId21"/>
    <p:sldId id="548" r:id="rId22"/>
    <p:sldId id="329" r:id="rId23"/>
    <p:sldId id="372" r:id="rId24"/>
    <p:sldId id="373" r:id="rId25"/>
    <p:sldId id="346" r:id="rId26"/>
    <p:sldId id="348" r:id="rId27"/>
    <p:sldId id="322" r:id="rId28"/>
    <p:sldId id="349" r:id="rId29"/>
    <p:sldId id="351" r:id="rId30"/>
    <p:sldId id="350" r:id="rId31"/>
    <p:sldId id="330" r:id="rId32"/>
    <p:sldId id="323" r:id="rId33"/>
    <p:sldId id="352" r:id="rId34"/>
    <p:sldId id="327" r:id="rId35"/>
    <p:sldId id="331" r:id="rId36"/>
    <p:sldId id="663" r:id="rId37"/>
    <p:sldId id="664" r:id="rId38"/>
    <p:sldId id="665" r:id="rId39"/>
    <p:sldId id="356" r:id="rId40"/>
    <p:sldId id="357" r:id="rId41"/>
    <p:sldId id="666" r:id="rId42"/>
    <p:sldId id="667" r:id="rId43"/>
    <p:sldId id="668" r:id="rId44"/>
    <p:sldId id="669" r:id="rId45"/>
    <p:sldId id="353" r:id="rId46"/>
    <p:sldId id="275" r:id="rId47"/>
    <p:sldId id="332" r:id="rId48"/>
    <p:sldId id="262" r:id="rId49"/>
    <p:sldId id="280" r:id="rId50"/>
    <p:sldId id="355" r:id="rId51"/>
    <p:sldId id="333" r:id="rId52"/>
    <p:sldId id="358" r:id="rId53"/>
    <p:sldId id="362" r:id="rId54"/>
    <p:sldId id="360" r:id="rId55"/>
    <p:sldId id="364" r:id="rId56"/>
    <p:sldId id="363" r:id="rId57"/>
    <p:sldId id="361" r:id="rId58"/>
    <p:sldId id="263" r:id="rId59"/>
    <p:sldId id="365" r:id="rId60"/>
    <p:sldId id="367" r:id="rId61"/>
    <p:sldId id="366" r:id="rId62"/>
    <p:sldId id="334" r:id="rId63"/>
    <p:sldId id="403" r:id="rId64"/>
    <p:sldId id="404" r:id="rId65"/>
    <p:sldId id="405" r:id="rId66"/>
    <p:sldId id="406" r:id="rId67"/>
    <p:sldId id="264" r:id="rId68"/>
    <p:sldId id="374" r:id="rId69"/>
    <p:sldId id="282" r:id="rId70"/>
    <p:sldId id="335" r:id="rId71"/>
    <p:sldId id="376" r:id="rId72"/>
    <p:sldId id="283" r:id="rId73"/>
    <p:sldId id="336" r:id="rId74"/>
    <p:sldId id="375" r:id="rId75"/>
    <p:sldId id="369" r:id="rId76"/>
    <p:sldId id="378" r:id="rId77"/>
    <p:sldId id="370" r:id="rId78"/>
    <p:sldId id="371" r:id="rId79"/>
    <p:sldId id="379" r:id="rId80"/>
    <p:sldId id="288" r:id="rId81"/>
    <p:sldId id="380" r:id="rId82"/>
    <p:sldId id="337" r:id="rId83"/>
    <p:sldId id="394" r:id="rId84"/>
    <p:sldId id="395" r:id="rId85"/>
    <p:sldId id="381" r:id="rId86"/>
    <p:sldId id="384" r:id="rId87"/>
    <p:sldId id="385" r:id="rId88"/>
    <p:sldId id="338" r:id="rId89"/>
    <p:sldId id="268" r:id="rId90"/>
    <p:sldId id="387" r:id="rId91"/>
    <p:sldId id="389" r:id="rId92"/>
    <p:sldId id="386" r:id="rId93"/>
    <p:sldId id="398" r:id="rId94"/>
    <p:sldId id="399" r:id="rId95"/>
    <p:sldId id="407" r:id="rId96"/>
    <p:sldId id="401" r:id="rId97"/>
    <p:sldId id="402" r:id="rId98"/>
    <p:sldId id="413" r:id="rId99"/>
    <p:sldId id="408" r:id="rId100"/>
    <p:sldId id="409" r:id="rId101"/>
    <p:sldId id="412" r:id="rId102"/>
    <p:sldId id="411" r:id="rId103"/>
    <p:sldId id="414" r:id="rId104"/>
    <p:sldId id="339" r:id="rId105"/>
    <p:sldId id="415" r:id="rId106"/>
    <p:sldId id="420" r:id="rId107"/>
    <p:sldId id="441" r:id="rId108"/>
    <p:sldId id="440" r:id="rId109"/>
    <p:sldId id="444" r:id="rId110"/>
    <p:sldId id="450" r:id="rId111"/>
    <p:sldId id="449" r:id="rId112"/>
    <p:sldId id="557" r:id="rId113"/>
    <p:sldId id="558" r:id="rId114"/>
    <p:sldId id="559" r:id="rId115"/>
    <p:sldId id="560" r:id="rId116"/>
    <p:sldId id="561" r:id="rId117"/>
    <p:sldId id="562" r:id="rId118"/>
    <p:sldId id="563" r:id="rId119"/>
    <p:sldId id="564" r:id="rId120"/>
    <p:sldId id="565" r:id="rId121"/>
    <p:sldId id="566" r:id="rId122"/>
    <p:sldId id="567" r:id="rId123"/>
    <p:sldId id="568" r:id="rId124"/>
    <p:sldId id="569" r:id="rId125"/>
    <p:sldId id="570" r:id="rId126"/>
    <p:sldId id="571" r:id="rId127"/>
    <p:sldId id="572" r:id="rId128"/>
    <p:sldId id="573" r:id="rId129"/>
    <p:sldId id="574" r:id="rId130"/>
    <p:sldId id="575" r:id="rId131"/>
    <p:sldId id="576" r:id="rId132"/>
    <p:sldId id="577" r:id="rId133"/>
    <p:sldId id="578" r:id="rId134"/>
    <p:sldId id="579" r:id="rId135"/>
    <p:sldId id="624" r:id="rId136"/>
    <p:sldId id="625" r:id="rId137"/>
    <p:sldId id="617" r:id="rId138"/>
    <p:sldId id="618" r:id="rId139"/>
    <p:sldId id="619" r:id="rId140"/>
    <p:sldId id="620" r:id="rId141"/>
    <p:sldId id="621" r:id="rId142"/>
    <p:sldId id="622" r:id="rId143"/>
    <p:sldId id="623" r:id="rId144"/>
    <p:sldId id="580" r:id="rId145"/>
    <p:sldId id="581" r:id="rId146"/>
    <p:sldId id="582" r:id="rId147"/>
    <p:sldId id="583" r:id="rId148"/>
    <p:sldId id="626" r:id="rId149"/>
    <p:sldId id="627" r:id="rId150"/>
    <p:sldId id="628" r:id="rId151"/>
    <p:sldId id="670" r:id="rId152"/>
    <p:sldId id="607" r:id="rId153"/>
    <p:sldId id="608" r:id="rId154"/>
    <p:sldId id="609" r:id="rId155"/>
    <p:sldId id="658" r:id="rId156"/>
    <p:sldId id="660" r:id="rId157"/>
    <p:sldId id="631" r:id="rId158"/>
    <p:sldId id="659" r:id="rId159"/>
    <p:sldId id="632" r:id="rId160"/>
    <p:sldId id="633" r:id="rId161"/>
    <p:sldId id="634" r:id="rId162"/>
    <p:sldId id="657" r:id="rId163"/>
    <p:sldId id="611" r:id="rId164"/>
    <p:sldId id="612" r:id="rId165"/>
    <p:sldId id="613" r:id="rId166"/>
    <p:sldId id="614" r:id="rId167"/>
    <p:sldId id="615" r:id="rId168"/>
    <p:sldId id="616" r:id="rId169"/>
    <p:sldId id="635" r:id="rId170"/>
    <p:sldId id="636" r:id="rId171"/>
    <p:sldId id="637" r:id="rId172"/>
    <p:sldId id="638" r:id="rId173"/>
    <p:sldId id="639" r:id="rId174"/>
    <p:sldId id="640" r:id="rId175"/>
    <p:sldId id="641" r:id="rId176"/>
    <p:sldId id="642" r:id="rId177"/>
    <p:sldId id="643" r:id="rId178"/>
    <p:sldId id="644" r:id="rId179"/>
    <p:sldId id="645" r:id="rId180"/>
    <p:sldId id="646" r:id="rId181"/>
    <p:sldId id="647" r:id="rId182"/>
    <p:sldId id="648" r:id="rId183"/>
    <p:sldId id="649" r:id="rId184"/>
    <p:sldId id="650" r:id="rId185"/>
    <p:sldId id="651" r:id="rId186"/>
    <p:sldId id="652" r:id="rId187"/>
    <p:sldId id="653" r:id="rId188"/>
    <p:sldId id="654" r:id="rId189"/>
    <p:sldId id="655" r:id="rId190"/>
    <p:sldId id="656" r:id="rId1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100000" saltData="mZqbQaEH3MXNcVeZ/mJyBQ==" hashData="Z0Wo+LS8nQNY49es1jVEEH9pgBg="/>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2E5495"/>
    <a:srgbClr val="F7F9F7"/>
    <a:srgbClr val="F4FAFD"/>
    <a:srgbClr val="F9FAFA"/>
    <a:srgbClr val="919090"/>
    <a:srgbClr val="385723"/>
    <a:srgbClr val="2F5597"/>
    <a:srgbClr val="005E7C"/>
    <a:srgbClr val="6CED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p:cViewPr varScale="1">
        <p:scale>
          <a:sx n="69" d="100"/>
          <a:sy n="69" d="100"/>
        </p:scale>
        <p:origin x="780" y="114"/>
      </p:cViewPr>
      <p:guideLst>
        <p:guide orient="horz" pos="2160"/>
        <p:guide pos="3840"/>
      </p:guideLst>
    </p:cSldViewPr>
  </p:slideViewPr>
  <p:outlineViewPr>
    <p:cViewPr>
      <p:scale>
        <a:sx n="33" d="100"/>
        <a:sy n="33" d="100"/>
      </p:scale>
      <p:origin x="0" y="-10638"/>
    </p:cViewPr>
  </p:outlineViewPr>
  <p:notesTextViewPr>
    <p:cViewPr>
      <p:scale>
        <a:sx n="1" d="1"/>
        <a:sy n="1" d="1"/>
      </p:scale>
      <p:origin x="0" y="0"/>
    </p:cViewPr>
  </p:notesTextViewPr>
  <p:sorterViewPr>
    <p:cViewPr>
      <p:scale>
        <a:sx n="66" d="100"/>
        <a:sy n="66" d="100"/>
      </p:scale>
      <p:origin x="0" y="42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handoutMaster" Target="handoutMasters/handout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viewProps" Target="view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C65695-6675-FE4E-9DE2-7AB9BC2E16B9}" type="datetimeFigureOut">
              <a:rPr lang="en-US" smtClean="0"/>
              <a:t>2/27/2018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37A7D7-187D-4E48-8648-FBB31A80D37C}" type="slidenum">
              <a:rPr lang="en-US" smtClean="0"/>
              <a:t>‹#›</a:t>
            </a:fld>
            <a:endParaRPr lang="en-US"/>
          </a:p>
        </p:txBody>
      </p:sp>
    </p:spTree>
    <p:extLst>
      <p:ext uri="{BB962C8B-B14F-4D97-AF65-F5344CB8AC3E}">
        <p14:creationId xmlns:p14="http://schemas.microsoft.com/office/powerpoint/2010/main" val="1353631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F2B28-F628-4F72-BA75-C75C80AD11A7}" type="datetimeFigureOut">
              <a:rPr lang="en-US" smtClean="0"/>
              <a:t>2/27/2018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968B7-DA6A-44FE-B79C-B589EF787EA2}" type="slidenum">
              <a:rPr lang="en-US" smtClean="0"/>
              <a:t>‹#›</a:t>
            </a:fld>
            <a:endParaRPr lang="en-US"/>
          </a:p>
        </p:txBody>
      </p:sp>
    </p:spTree>
    <p:extLst>
      <p:ext uri="{BB962C8B-B14F-4D97-AF65-F5344CB8AC3E}">
        <p14:creationId xmlns:p14="http://schemas.microsoft.com/office/powerpoint/2010/main" val="10801880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r>
              <a:rPr lang="en-US" dirty="0" smtClean="0"/>
              <a:t>Salesforce Overview      |    </a:t>
            </a:r>
            <a:endParaRPr lang="en-US" dirty="0"/>
          </a:p>
        </p:txBody>
      </p:sp>
      <p:sp>
        <p:nvSpPr>
          <p:cNvPr id="6" name="Slide Number Placeholder 5"/>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2564965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0075"/>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dirty="0" smtClean="0"/>
              <a:t>Salesforce Overview      |    </a:t>
            </a:r>
            <a:endParaRPr lang="en-US" dirty="0"/>
          </a:p>
        </p:txBody>
      </p:sp>
      <p:sp>
        <p:nvSpPr>
          <p:cNvPr id="6" name="Slide Number Placeholder 5"/>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5238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dirty="0" smtClean="0"/>
              <a:t>Salesforce Overview      |    </a:t>
            </a:r>
            <a:endParaRPr lang="en-US" dirty="0"/>
          </a:p>
        </p:txBody>
      </p:sp>
      <p:sp>
        <p:nvSpPr>
          <p:cNvPr id="6" name="Slide Number Placeholder 5"/>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287298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007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dirty="0" smtClean="0"/>
              <a:t>Salesforce Overview      |    </a:t>
            </a:r>
            <a:endParaRPr lang="en-US" dirty="0"/>
          </a:p>
        </p:txBody>
      </p:sp>
      <p:sp>
        <p:nvSpPr>
          <p:cNvPr id="6" name="Slide Number Placeholder 5"/>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498054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r>
              <a:rPr lang="en-US" dirty="0" smtClean="0"/>
              <a:t>Salesforce Overview      |    </a:t>
            </a:r>
            <a:endParaRPr lang="en-US" dirty="0"/>
          </a:p>
        </p:txBody>
      </p:sp>
      <p:sp>
        <p:nvSpPr>
          <p:cNvPr id="6" name="Slide Number Placeholder 5"/>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1539527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0075"/>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dirty="0" smtClean="0"/>
              <a:t>Salesforce Overview      |    </a:t>
            </a:r>
            <a:endParaRPr lang="en-US" dirty="0"/>
          </a:p>
        </p:txBody>
      </p:sp>
      <p:sp>
        <p:nvSpPr>
          <p:cNvPr id="7" name="Slide Number Placeholder 6"/>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1435513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dirty="0" smtClean="0"/>
              <a:t>Salesforce Overview      |    </a:t>
            </a:r>
            <a:endParaRPr lang="en-US" dirty="0"/>
          </a:p>
        </p:txBody>
      </p:sp>
      <p:sp>
        <p:nvSpPr>
          <p:cNvPr id="9" name="Slide Number Placeholder 8"/>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230010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0075"/>
          </a:xfrm>
          <a:prstGeom prst="rect">
            <a:avLst/>
          </a:prstGeom>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3882148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Salesforce Overview      |    </a:t>
            </a:r>
            <a:endParaRPr lang="en-US" dirty="0"/>
          </a:p>
        </p:txBody>
      </p:sp>
      <p:sp>
        <p:nvSpPr>
          <p:cNvPr id="4" name="Slide Number Placeholder 3"/>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2403535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smtClean="0"/>
              <a:t>Salesforce Overview      |    </a:t>
            </a:r>
            <a:endParaRPr lang="en-US" dirty="0"/>
          </a:p>
        </p:txBody>
      </p:sp>
      <p:sp>
        <p:nvSpPr>
          <p:cNvPr id="7" name="Slide Number Placeholder 6"/>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219986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smtClean="0"/>
              <a:t>Salesforce Overview      |    </a:t>
            </a:r>
            <a:endParaRPr lang="en-US" dirty="0"/>
          </a:p>
        </p:txBody>
      </p:sp>
      <p:sp>
        <p:nvSpPr>
          <p:cNvPr id="7" name="Slide Number Placeholder 6"/>
          <p:cNvSpPr>
            <a:spLocks noGrp="1"/>
          </p:cNvSpPr>
          <p:nvPr>
            <p:ph type="sldNum" sz="quarter" idx="12"/>
          </p:nvPr>
        </p:nvSpPr>
        <p:spPr/>
        <p:txBody>
          <a:bodyPr/>
          <a:lstStyle/>
          <a:p>
            <a:fld id="{28FB983F-084D-4DA7-AABC-3CDAF90E0807}" type="slidenum">
              <a:rPr lang="en-US" smtClean="0"/>
              <a:t>‹#›</a:t>
            </a:fld>
            <a:endParaRPr lang="en-US"/>
          </a:p>
        </p:txBody>
      </p:sp>
    </p:spTree>
    <p:extLst>
      <p:ext uri="{BB962C8B-B14F-4D97-AF65-F5344CB8AC3E}">
        <p14:creationId xmlns:p14="http://schemas.microsoft.com/office/powerpoint/2010/main" val="1748060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16912-NQUMP6.jpg"/>
          <p:cNvPicPr>
            <a:picLocks noChangeAspect="1"/>
          </p:cNvPicPr>
          <p:nvPr userDrawn="1"/>
        </p:nvPicPr>
        <p:blipFill rotWithShape="1">
          <a:blip r:embed="rId13" cstate="print">
            <a:alphaModFix amt="69000"/>
            <a:extLst>
              <a:ext uri="{28A0092B-C50C-407E-A947-70E740481C1C}">
                <a14:useLocalDpi xmlns:a14="http://schemas.microsoft.com/office/drawing/2010/main" val="0"/>
              </a:ext>
            </a:extLst>
          </a:blip>
          <a:srcRect l="3263" t="12190" r="2952" b="33865"/>
          <a:stretch/>
        </p:blipFill>
        <p:spPr>
          <a:xfrm>
            <a:off x="-225777" y="-135471"/>
            <a:ext cx="12511529" cy="7196667"/>
          </a:xfrm>
          <a:prstGeom prst="rect">
            <a:avLst/>
          </a:prstGeom>
        </p:spPr>
      </p:pic>
      <p:sp>
        <p:nvSpPr>
          <p:cNvPr id="8" name="Rectangle 7"/>
          <p:cNvSpPr/>
          <p:nvPr userDrawn="1"/>
        </p:nvSpPr>
        <p:spPr>
          <a:xfrm>
            <a:off x="-220133" y="-152399"/>
            <a:ext cx="12564533" cy="7145865"/>
          </a:xfrm>
          <a:prstGeom prst="rect">
            <a:avLst/>
          </a:prstGeom>
          <a:solidFill>
            <a:srgbClr val="FFFFFF">
              <a:alpha val="9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804328" y="6305550"/>
            <a:ext cx="2091272" cy="38311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Salesforce Overview      |    </a:t>
            </a:r>
            <a:endParaRPr lang="en-US" dirty="0"/>
          </a:p>
        </p:txBody>
      </p:sp>
      <p:sp>
        <p:nvSpPr>
          <p:cNvPr id="6" name="Slide Number Placeholder 5"/>
          <p:cNvSpPr>
            <a:spLocks noGrp="1"/>
          </p:cNvSpPr>
          <p:nvPr>
            <p:ph type="sldNum" sz="quarter" idx="4"/>
          </p:nvPr>
        </p:nvSpPr>
        <p:spPr>
          <a:xfrm>
            <a:off x="2844800" y="6305550"/>
            <a:ext cx="592667" cy="38311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1</a:t>
            </a:r>
            <a:endParaRPr lang="en-US" dirty="0"/>
          </a:p>
        </p:txBody>
      </p:sp>
      <p:cxnSp>
        <p:nvCxnSpPr>
          <p:cNvPr id="10" name="Straight Connector 9"/>
          <p:cNvCxnSpPr/>
          <p:nvPr userDrawn="1"/>
        </p:nvCxnSpPr>
        <p:spPr>
          <a:xfrm>
            <a:off x="-237067" y="829733"/>
            <a:ext cx="1202267" cy="0"/>
          </a:xfrm>
          <a:prstGeom prst="line">
            <a:avLst/>
          </a:prstGeom>
          <a:ln>
            <a:solidFill>
              <a:srgbClr val="005E7C"/>
            </a:solidFill>
            <a:prstDash val="sysDash"/>
          </a:ln>
        </p:spPr>
        <p:style>
          <a:lnRef idx="2">
            <a:schemeClr val="accent1"/>
          </a:lnRef>
          <a:fillRef idx="0">
            <a:schemeClr val="accent1"/>
          </a:fillRef>
          <a:effectRef idx="1">
            <a:schemeClr val="accent1"/>
          </a:effectRef>
          <a:fontRef idx="minor">
            <a:schemeClr val="tx1"/>
          </a:fontRef>
        </p:style>
      </p:cxnSp>
      <p:sp>
        <p:nvSpPr>
          <p:cNvPr id="11" name="Oval 10"/>
          <p:cNvSpPr/>
          <p:nvPr userDrawn="1"/>
        </p:nvSpPr>
        <p:spPr>
          <a:xfrm>
            <a:off x="863600" y="745067"/>
            <a:ext cx="152400" cy="152400"/>
          </a:xfrm>
          <a:prstGeom prst="ellipse">
            <a:avLst/>
          </a:prstGeom>
          <a:solidFill>
            <a:srgbClr val="005E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405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3800" kern="1200">
          <a:solidFill>
            <a:srgbClr val="42A3C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WiFnz5XdaQM"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JjyxGL7bXBo" TargetMode="External"/><Relationship Id="rId2" Type="http://schemas.openxmlformats.org/officeDocument/2006/relationships/hyperlink" Target="https://help.salesforce.com/articleView?id=user_groups.htm&amp;language=en&amp;type=0"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JEKZ2OjwzS8" TargetMode="External"/><Relationship Id="rId2" Type="http://schemas.openxmlformats.org/officeDocument/2006/relationships/hyperlink" Target="https://help.salesforce.com/articleView?id=security_about_sharing_rules.htm&amp;language=en&amp;type=0"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help.salesforce.com/articleView?id=salesteam_overview.htm&amp;type=0&amp;language=en_US&amp;release=204.17" TargetMode="External"/><Relationship Id="rId2" Type="http://schemas.openxmlformats.org/officeDocument/2006/relationships/hyperlink" Target="https://help.salesforce.com/articleView?id=accountteam_def.htm&amp;type=0&amp;language=en_US&amp;release=204.17" TargetMode="External"/><Relationship Id="rId1" Type="http://schemas.openxmlformats.org/officeDocument/2006/relationships/slideLayout" Target="../slideLayouts/slideLayout2.xml"/><Relationship Id="rId5" Type="http://schemas.openxmlformats.org/officeDocument/2006/relationships/hyperlink" Target="https://www.youtube.com/watch?v=f5NjqD6quK4" TargetMode="External"/><Relationship Id="rId4" Type="http://schemas.openxmlformats.org/officeDocument/2006/relationships/hyperlink" Target="https://help.salesforce.com/articleView?id=caseteam_def.htm&amp;type=0&amp;language=en_US&amp;release=204.17"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www.youtube.com/watch?v=4VsGZsCcw24" TargetMode="External"/><Relationship Id="rId2" Type="http://schemas.openxmlformats.org/officeDocument/2006/relationships/hyperlink" Target="http://www.dhruvsoft.com/blog/starting-with-activity-and-task-management/"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www.youtube.com/watch?v=0ZBXE215akk" TargetMode="External"/><Relationship Id="rId2" Type="http://schemas.openxmlformats.org/officeDocument/2006/relationships/hyperlink" Target="https://help.salesforce.com/articleView?id=fields_about_field_validation.htm&amp;type=0&amp;language=en_US&amp;release=204.17"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www.youtube.com/watch?v=kF0_6d3Jzf4" TargetMode="External"/><Relationship Id="rId2" Type="http://schemas.openxmlformats.org/officeDocument/2006/relationships/hyperlink" Target="https://help.salesforce.com/articleView?id=workflow_rules_new.htm&amp;type=0&amp;language=en_US&amp;release=204.14#firstQueryMeta=%5Bobject%2520Object%5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youtube.com/watch?v=WwwliJjx61M" TargetMode="External"/><Relationship Id="rId2" Type="http://schemas.openxmlformats.org/officeDocument/2006/relationships/hyperlink" Target="https://help.salesforce.com/articleView?id=process_overview.htm&amp;type=0&amp;language=en_US&amp;release=204.17"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youtube.com/watch?v=SGG_1eR2wyE" TargetMode="External"/><Relationship Id="rId2" Type="http://schemas.openxmlformats.org/officeDocument/2006/relationships/hyperlink" Target="https://help.salesforce.com/articleView?id=approvals_getting_started.htm&amp;type=0&amp;language=en_US&amp;release=204.17"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www.youtube.com/watch?v=VBXeMgX6ZtE" TargetMode="External"/><Relationship Id="rId2" Type="http://schemas.openxmlformats.org/officeDocument/2006/relationships/hyperlink" Target="https://help.salesforce.com/articleView?id=reports_builder_editing.htm&amp;type=0&amp;language=en_US" TargetMode="External"/><Relationship Id="rId1" Type="http://schemas.openxmlformats.org/officeDocument/2006/relationships/slideLayout" Target="../slideLayouts/slideLayout2.xml"/><Relationship Id="rId4" Type="http://schemas.openxmlformats.org/officeDocument/2006/relationships/hyperlink" Target="https://www.youtube.com/watch?v=broc6ylpeAc"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7me7mjvTiTI"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Dq1TkYzT-mM" TargetMode="External"/><Relationship Id="rId2" Type="http://schemas.openxmlformats.org/officeDocument/2006/relationships/hyperlink" Target="https://help.salesforce.com/articleView?id=reports_bucketing_adding.htm&amp;type=0&amp;language=en_US&amp;release=204.17"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www.youtube.com/watch?v=cgCDsXoY46s" TargetMode="External"/><Relationship Id="rId2" Type="http://schemas.openxmlformats.org/officeDocument/2006/relationships/hyperlink" Target="https://help.salesforce.com/articleView?id=reports_defining_report_types.htm&amp;type=0&amp;language=en_US&amp;release=204.17"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www.youtube.com/watch?v=Vl8Tme5bZsQ" TargetMode="External"/><Relationship Id="rId2" Type="http://schemas.openxmlformats.org/officeDocument/2006/relationships/hyperlink" Target="https://help.salesforce.com/articleView?id=reports_schedule_overview.htm&amp;type=0&amp;language=en_US&amp;release=204.17"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r6hxqg3PgRQ" TargetMode="Externa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youtube.com/watch?v=URe5YgTIPv8" TargetMode="External"/><Relationship Id="rId2" Type="http://schemas.openxmlformats.org/officeDocument/2006/relationships/hyperlink" Target="https://developer.salesforce.com/docs/atlas.en-us.204.0.fundamentals.meta/fundamentals/adg_reports_dashboards.htm"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www.youtube.com/watch?v=Jxz8Q4drihk" TargetMode="External"/><Relationship Id="rId2" Type="http://schemas.openxmlformats.org/officeDocument/2006/relationships/hyperlink" Target="https://help.salesforce.com/articleView?id=analytics_share_folder.htm&amp;type=0&amp;language=en_US&amp;release=204.17"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www.youtube.com/watch?v=sfSMcz_H4ak" TargetMode="External"/><Relationship Id="rId2" Type="http://schemas.openxmlformats.org/officeDocument/2006/relationships/hyperlink" Target="https://help.salesforce.com/articleView?id=networks_overview.htm&amp;type=0&amp;language=en_US&amp;release=204.14"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youtube.com/watch?v=sfSMcz_H4ak" TargetMode="External"/><Relationship Id="rId2" Type="http://schemas.openxmlformats.org/officeDocument/2006/relationships/hyperlink" Target="https://help.salesforce.com/articleView?id=networks_overview.htm&amp;type=0&amp;language=en_US&amp;release=204.14"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www.youtube.com/watch?v=U0fnd99iEgo" TargetMode="External"/><Relationship Id="rId2" Type="http://schemas.openxmlformats.org/officeDocument/2006/relationships/hyperlink" Target="https://help.salesforce.com/articleView?id=answers_overview.htm&amp;type=0&amp;language=en_US&amp;release=204.17"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help.salesforce.com/articleView?id=ideas_about.htm&amp;type=0&amp;language=en_US&amp;release=204.17"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help.salesforce.com/articleView?id=admin_enable_multicurrency_implications.htm&amp;type=0&amp;language=en_US&amp;release=204.14#firstQueryMeta=%5Bobject%2520Object%5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help.salesforce.com/articleView?id=faq_getstart_what_languages_does.htm&amp;type=0&amp;language=en_US&amp;release=204.14#firstQueryMeta=%5Bobject%2520Object%5D"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watch?v=9Qus4sWNqkw" TargetMode="External"/><Relationship Id="rId2" Type="http://schemas.openxmlformats.org/officeDocument/2006/relationships/hyperlink" Target="https://help.salesforce.com/articleView?id=creating_assignment_rules.htm&amp;type=0&amp;language=en_US&amp;release=204.17"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_UlzvvE5j5A" TargetMode="External"/><Relationship Id="rId2" Type="http://schemas.openxmlformats.org/officeDocument/2006/relationships/hyperlink" Target="https://help.salesforce.com/articleView?id=creating_auto-response_rules.htm&amp;language=sv_1__3&amp;type=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www.youtube.com/watch?v=OzYjj5vJyk4" TargetMode="External"/><Relationship Id="rId2" Type="http://schemas.openxmlformats.org/officeDocument/2006/relationships/hyperlink" Target="https://help.salesforce.com/articleView?id=rules_escalation_create.htm&amp;type=0&amp;language=en_US&amp;release=204.17"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help.salesforce.com/articleView?id=collab_files_differences.htm&amp;language=en&amp;type=0" TargetMode="External"/><Relationship Id="rId2" Type="http://schemas.openxmlformats.org/officeDocument/2006/relationships/hyperlink" Target="https://help.salesforce.com/articleView?id=knowledge_whatis.htm&amp;language=th&amp;type=0" TargetMode="External"/><Relationship Id="rId1" Type="http://schemas.openxmlformats.org/officeDocument/2006/relationships/slideLayout" Target="../slideLayouts/slideLayout2.xml"/><Relationship Id="rId4" Type="http://schemas.openxmlformats.org/officeDocument/2006/relationships/hyperlink" Target="https://www.youtube.com/watch?v=H0OyCkP8GTA" TargetMode="External"/></Relationships>
</file>

<file path=ppt/slides/_rels/slide1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www.youtube.com/watch?v=X7zTs5Hxe6k" TargetMode="External"/><Relationship Id="rId2" Type="http://schemas.openxmlformats.org/officeDocument/2006/relationships/hyperlink" Target="https://developer.salesforce.com/docs/atlas.en-us.202.0.dataLoader.meta/dataLoader/data_loader.htm"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www.youtube.com/watch?v=qIiWVz8EA74" TargetMode="External"/><Relationship Id="rId2" Type="http://schemas.openxmlformats.org/officeDocument/2006/relationships/hyperlink" Target="https://help.salesforce.com/articleView?id=data_import_wizard.htm&amp;type=0"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s://www.youtube.com/watch?v=2XCTHf3dP0Y" TargetMode="External"/><Relationship Id="rId2" Type="http://schemas.openxmlformats.org/officeDocument/2006/relationships/hyperlink" Target="https://help.salesforce.com/articleView?id=admin_exportdata.htm&amp;siteLang=en_US&amp;type=0"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2mhuHbwOjkY" TargetMode="External"/><Relationship Id="rId2" Type="http://schemas.openxmlformats.org/officeDocument/2006/relationships/hyperlink" Target="http://www.salesforcetutorial.com/salesforce-web-to-lea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szrscnIlhtc" TargetMode="External"/><Relationship Id="rId2" Type="http://schemas.openxmlformats.org/officeDocument/2006/relationships/hyperlink" Target="https://help.salesforce.com/articleView?id=users_understanding_license_types.htm&amp;language=en_US&amp;type=0"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eyFCgOWbWmc" TargetMode="External"/><Relationship Id="rId2" Type="http://schemas.openxmlformats.org/officeDocument/2006/relationships/hyperlink" Target="https://help.salesforce.com/articleView?id=admin_userprofiles.htm&amp;type=0&amp;language=en_US&amp;release=204.15#firstQueryMeta=%5Bobject%2520Object%5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5blx1vs9TCs" TargetMode="External"/><Relationship Id="rId2" Type="http://schemas.openxmlformats.org/officeDocument/2006/relationships/hyperlink" Target="https://help.salesforce.com/articleView?id=admin_roles.htm&amp;type=0&amp;language=en_US&amp;release=204.17"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gevC2anVZDQ" TargetMode="External"/><Relationship Id="rId2" Type="http://schemas.openxmlformats.org/officeDocument/2006/relationships/hyperlink" Target="https://help.salesforce.com/articleView?err=1&amp;id=perm_sets_overview.htm&amp;siteLang=en_US&amp;type=0"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tPgWtulb8s0" TargetMode="External"/><Relationship Id="rId2" Type="http://schemas.openxmlformats.org/officeDocument/2006/relationships/hyperlink" Target="https://help.salesforce.com/articleView?id=security_sharing_owd_users.htm&amp;language=en_US&amp;type=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arVoQxjIxU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xRkLltVXRkM" TargetMode="External"/><Relationship Id="rId2" Type="http://schemas.openxmlformats.org/officeDocument/2006/relationships/hyperlink" Target="https://help.salesforce.com/articleView?err=1&amp;id=admin_users.htm&amp;siteLang=en_US&amp;type=0"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DC58hjb_MeA" TargetMode="External"/><Relationship Id="rId2" Type="http://schemas.openxmlformats.org/officeDocument/2006/relationships/hyperlink" Target="https://help.salesforce.com/articleView?id=dev_tabsets.htm&amp;type=0&amp;language=en_US&amp;release=204.16#firstQueryMeta=%5Bobject%2520Object%5D"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qgw_uJMFY8M" TargetMode="External"/><Relationship Id="rId2" Type="http://schemas.openxmlformats.org/officeDocument/2006/relationships/hyperlink" Target="https://help.salesforce.com/articleView?id=co_overview.htm&amp;type=0&amp;language=en_U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S-xbHC3xxK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32ebJH5HK7I" TargetMode="External"/><Relationship Id="rId2" Type="http://schemas.openxmlformats.org/officeDocument/2006/relationships/hyperlink" Target="https://help.salesforce.com/articleView?id=overview_of_custom_object_relationships.htm&amp;type=0&amp;language=en_US&amp;release=204.16"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Q8JA6syQ90A" TargetMode="External"/><Relationship Id="rId2" Type="http://schemas.openxmlformats.org/officeDocument/2006/relationships/hyperlink" Target="https://help.salesforce.com/articleView?id=schema_builder.htm&amp;type=0"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W_rqRwiy8UQ" TargetMode="External"/><Relationship Id="rId2" Type="http://schemas.openxmlformats.org/officeDocument/2006/relationships/hyperlink" Target="https://help.salesforce.com/articleView?id=adding_fields.htm&amp;type=0&amp;language=en_US&amp;release=204.16#firstQueryMeta=%5Bobject%2520Object%5D"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v=bn3Y8jGFbwE" TargetMode="External"/><Relationship Id="rId2" Type="http://schemas.openxmlformats.org/officeDocument/2006/relationships/hyperlink" Target="https://help.salesforce.com/articleView?id=customize_formulas.htm&amp;type=0&amp;language=en_US&amp;release=204.16#firstQueryMeta=%5Bobject%2520Object%5D"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TH4xLSTY90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AAjxF-zTC5g" TargetMode="External"/><Relationship Id="rId2" Type="http://schemas.openxmlformats.org/officeDocument/2006/relationships/hyperlink" Target="https://help.salesforce.com/articleView?id=fields_about_dependent_fields.htm&amp;type=0&amp;language=en_US&amp;release=204.16#firstQueryMeta=%5Bobject%2520Object%5D"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watch?v=QtQXQpBTPvc" TargetMode="External"/><Relationship Id="rId2" Type="http://schemas.openxmlformats.org/officeDocument/2006/relationships/hyperlink" Target="https://help.salesforce.com/articleView?id=fields_about_roll_up_summary_fields.htm&amp;type=0&amp;language=en_US&amp;release=204.16#firstQueryMeta=%5Bobject%2520Object%5D"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VpVLYyqiUfg" TargetMode="External"/><Relationship Id="rId2" Type="http://schemas.openxmlformats.org/officeDocument/2006/relationships/hyperlink" Target="https://help.salesforce.com/articleView?id=tracking_field_history.htm&amp;language=en&amp;type=0"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Vh6iM9LSTvY" TargetMode="External"/><Relationship Id="rId2" Type="http://schemas.openxmlformats.org/officeDocument/2006/relationships/hyperlink" Target="https://help.salesforce.com/articleView?id=customize_processes.htm&amp;type=0&amp;language=en_US&amp;release=204.16"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DGva7oJxztw" TargetMode="External"/><Relationship Id="rId2" Type="http://schemas.openxmlformats.org/officeDocument/2006/relationships/hyperlink" Target="https://help.salesforce.com/articleView?id=customize_layout.htm&amp;type=0"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JUFq1do07fA" TargetMode="External"/><Relationship Id="rId2" Type="http://schemas.openxmlformats.org/officeDocument/2006/relationships/hyperlink" Target="https://help.salesforce.com/articleView?id=creating_record_types.htm&amp;type=0&amp;language=en_US&amp;release=204.16"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help.salesforce.com/articleView?id=customviews_parent.htm&amp;type=0&amp;language=en_US&amp;release=204.17"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watch?v=BtpUnNklgZc" TargetMode="External"/><Relationship Id="rId2" Type="http://schemas.openxmlformats.org/officeDocument/2006/relationships/hyperlink" Target="https://help.salesforce.com/articleView?id=customize_enterprise.htm&amp;type=0&amp;language=en_US&amp;release=204.17"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youtube.com/watch?v=Xd30crFI36c" TargetMode="External"/><Relationship Id="rId2" Type="http://schemas.openxmlformats.org/officeDocument/2006/relationships/hyperlink" Target="https://help.salesforce.com/articleView?id=defining_custom_links.htm&amp;language=en_US&amp;r=https://www.google.co.in/&amp;type=0"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watch?v=JSIJwxLV2Zw" TargetMode="External"/><Relationship Id="rId2" Type="http://schemas.openxmlformats.org/officeDocument/2006/relationships/hyperlink" Target="https://help.salesforce.com/articleView?id=queues_overview.htm&amp;language=en_US&amp;type=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74460" y="3645784"/>
            <a:ext cx="3137834" cy="1062977"/>
          </a:xfrm>
        </p:spPr>
        <p:txBody>
          <a:bodyPr/>
          <a:lstStyle/>
          <a:p>
            <a:pPr algn="l"/>
            <a:r>
              <a:rPr lang="en-US" dirty="0"/>
              <a:t> </a:t>
            </a:r>
            <a:r>
              <a:rPr lang="en-US" dirty="0" smtClean="0"/>
              <a:t>                Overview</a:t>
            </a:r>
            <a:r>
              <a:rPr lang="en-US" dirty="0"/>
              <a:t/>
            </a:r>
            <a:br>
              <a:rPr lang="en-US" dirty="0"/>
            </a:br>
            <a:r>
              <a:rPr lang="en-US" dirty="0"/>
              <a:t>           </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00" y="947795"/>
            <a:ext cx="6278860" cy="43952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8452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10" y="531379"/>
            <a:ext cx="10515600" cy="600075"/>
          </a:xfrm>
        </p:spPr>
        <p:txBody>
          <a:bodyPr>
            <a:normAutofit fontScale="90000"/>
          </a:bodyPr>
          <a:lstStyle/>
          <a:p>
            <a:r>
              <a:rPr lang="en-US" dirty="0" smtClean="0"/>
              <a:t>  What </a:t>
            </a:r>
            <a:r>
              <a:rPr lang="en-US" dirty="0"/>
              <a:t>is Cloud </a:t>
            </a:r>
            <a:r>
              <a:rPr lang="en-US" dirty="0" smtClean="0"/>
              <a:t>Computing Security?</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1018310" y="1640313"/>
            <a:ext cx="10515600" cy="4351338"/>
          </a:xfrm>
        </p:spPr>
        <p:txBody>
          <a:bodyPr>
            <a:normAutofit/>
          </a:bodyPr>
          <a:lstStyle/>
          <a:p>
            <a:pPr marL="0" indent="0">
              <a:buNone/>
            </a:pPr>
            <a:r>
              <a:rPr lang="en-US" dirty="0"/>
              <a:t>Cloud </a:t>
            </a:r>
            <a:r>
              <a:rPr lang="en-US" dirty="0" smtClean="0"/>
              <a:t>Computing Security</a:t>
            </a:r>
            <a:r>
              <a:rPr lang="en-US" dirty="0"/>
              <a:t> or, more </a:t>
            </a:r>
            <a:r>
              <a:rPr lang="en-US" dirty="0" smtClean="0"/>
              <a:t>simply, Cloud Security</a:t>
            </a:r>
            <a:r>
              <a:rPr lang="en-US" dirty="0"/>
              <a:t> is an evolving sub-domain </a:t>
            </a:r>
            <a:r>
              <a:rPr lang="en-US" dirty="0" smtClean="0"/>
              <a:t>of computer security, network security, network security, and</a:t>
            </a:r>
            <a:r>
              <a:rPr lang="en-US" dirty="0"/>
              <a:t>, more broadly</a:t>
            </a:r>
            <a:r>
              <a:rPr lang="en-US" dirty="0" smtClean="0"/>
              <a:t>, information security.  It </a:t>
            </a:r>
            <a:r>
              <a:rPr lang="en-US" dirty="0"/>
              <a:t>refers to a broad set of policies, technologies, and controls deployed to protect data, applications, and the associated infrastructure </a:t>
            </a:r>
            <a:r>
              <a:rPr lang="en-US" dirty="0" smtClean="0"/>
              <a:t>of cloud computing.</a:t>
            </a:r>
          </a:p>
          <a:p>
            <a:pPr marL="0" indent="0">
              <a:buNone/>
            </a:pPr>
            <a:endParaRPr lang="en-US" dirty="0"/>
          </a:p>
          <a:p>
            <a:pPr marL="0" indent="0">
              <a:buNone/>
            </a:pPr>
            <a:r>
              <a:rPr lang="en-US" dirty="0"/>
              <a:t>YouTube:-  </a:t>
            </a:r>
            <a:r>
              <a:rPr lang="en-US" dirty="0">
                <a:hlinkClick r:id="rId2"/>
              </a:rPr>
              <a:t>https://</a:t>
            </a:r>
            <a:r>
              <a:rPr lang="en-US" dirty="0" smtClean="0">
                <a:hlinkClick r:id="rId2"/>
              </a:rPr>
              <a:t>www.youtube.com/watch?v=WiFnz5XdaQM</a:t>
            </a:r>
            <a:endParaRPr lang="en-US" dirty="0" smtClean="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a:t>
            </a:fld>
            <a:endParaRPr lang="en-US" dirty="0"/>
          </a:p>
        </p:txBody>
      </p:sp>
    </p:spTree>
    <p:extLst>
      <p:ext uri="{BB962C8B-B14F-4D97-AF65-F5344CB8AC3E}">
        <p14:creationId xmlns:p14="http://schemas.microsoft.com/office/powerpoint/2010/main" val="387961955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328" y="396068"/>
            <a:ext cx="10967871" cy="5909482"/>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100</a:t>
            </a:fld>
            <a:endParaRPr lang="en-US"/>
          </a:p>
        </p:txBody>
      </p:sp>
    </p:spTree>
    <p:extLst>
      <p:ext uri="{BB962C8B-B14F-4D97-AF65-F5344CB8AC3E}">
        <p14:creationId xmlns:p14="http://schemas.microsoft.com/office/powerpoint/2010/main" val="14064712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2 Queues and assign certain users to it.</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101</a:t>
            </a:fld>
            <a:endParaRPr lang="en-US"/>
          </a:p>
        </p:txBody>
      </p:sp>
    </p:spTree>
    <p:extLst>
      <p:ext uri="{BB962C8B-B14F-4D97-AF65-F5344CB8AC3E}">
        <p14:creationId xmlns:p14="http://schemas.microsoft.com/office/powerpoint/2010/main" val="10433649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1" y="515250"/>
            <a:ext cx="10515600" cy="600075"/>
          </a:xfrm>
        </p:spPr>
        <p:txBody>
          <a:bodyPr/>
          <a:lstStyle/>
          <a:p>
            <a:r>
              <a:rPr lang="en-US" dirty="0"/>
              <a:t> </a:t>
            </a:r>
            <a:r>
              <a:rPr lang="en-US" dirty="0" smtClean="0"/>
              <a:t> Public Group</a:t>
            </a:r>
            <a:endParaRPr lang="en-US" dirty="0"/>
          </a:p>
        </p:txBody>
      </p:sp>
      <p:sp>
        <p:nvSpPr>
          <p:cNvPr id="3" name="Content Placeholder 2"/>
          <p:cNvSpPr>
            <a:spLocks noGrp="1"/>
          </p:cNvSpPr>
          <p:nvPr>
            <p:ph idx="1"/>
          </p:nvPr>
        </p:nvSpPr>
        <p:spPr>
          <a:xfrm>
            <a:off x="804328" y="1534768"/>
            <a:ext cx="10515600" cy="3187357"/>
          </a:xfrm>
        </p:spPr>
        <p:txBody>
          <a:bodyPr/>
          <a:lstStyle/>
          <a:p>
            <a:pPr marL="0" indent="0">
              <a:buNone/>
            </a:pPr>
            <a:r>
              <a:rPr lang="en-US" dirty="0"/>
              <a:t>Public group is </a:t>
            </a:r>
            <a:r>
              <a:rPr lang="en-US" dirty="0" smtClean="0"/>
              <a:t>group</a:t>
            </a:r>
            <a:r>
              <a:rPr lang="en-US" dirty="0"/>
              <a:t> of related users, </a:t>
            </a:r>
            <a:r>
              <a:rPr lang="en-US" dirty="0" smtClean="0"/>
              <a:t>other groups or role/territory, who will share the data within that group.</a:t>
            </a:r>
          </a:p>
          <a:p>
            <a:endParaRPr lang="en-US" dirty="0" smtClean="0"/>
          </a:p>
          <a:p>
            <a:pPr marL="0" indent="0">
              <a:buNone/>
            </a:pPr>
            <a:r>
              <a:rPr lang="en-US" dirty="0" smtClean="0"/>
              <a:t>Salesforce Help:-  </a:t>
            </a:r>
            <a:r>
              <a:rPr lang="en-US" dirty="0">
                <a:hlinkClick r:id="rId2"/>
              </a:rPr>
              <a:t>https://</a:t>
            </a:r>
            <a:r>
              <a:rPr lang="en-US" dirty="0" smtClean="0">
                <a:hlinkClick r:id="rId2"/>
              </a:rPr>
              <a:t>help.salesforce.com/articleView?id=user_groups.htm&amp;language=en&amp;type=0</a:t>
            </a:r>
            <a:endParaRPr lang="en-US" dirty="0" smtClean="0"/>
          </a:p>
          <a:p>
            <a:pPr marL="0" indent="0">
              <a:buNone/>
            </a:pPr>
            <a:r>
              <a:rPr lang="en-US" dirty="0" smtClean="0"/>
              <a:t>YouTube:-  </a:t>
            </a:r>
            <a:r>
              <a:rPr lang="en-US" dirty="0">
                <a:hlinkClick r:id="rId3"/>
              </a:rPr>
              <a:t>https://</a:t>
            </a:r>
            <a:r>
              <a:rPr lang="en-US" dirty="0" smtClean="0">
                <a:hlinkClick r:id="rId3"/>
              </a:rPr>
              <a:t>www.youtube.com/watch?v=JjyxGL7bXBo</a:t>
            </a: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102</a:t>
            </a:fld>
            <a:endParaRPr lang="en-US"/>
          </a:p>
        </p:txBody>
      </p:sp>
    </p:spTree>
    <p:extLst>
      <p:ext uri="{BB962C8B-B14F-4D97-AF65-F5344CB8AC3E}">
        <p14:creationId xmlns:p14="http://schemas.microsoft.com/office/powerpoint/2010/main" val="2324047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54196"/>
            <a:ext cx="10674390" cy="5751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6187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2 Public Group and add some users in it.</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104</a:t>
            </a:fld>
            <a:endParaRPr lang="en-US" dirty="0"/>
          </a:p>
        </p:txBody>
      </p:sp>
    </p:spTree>
    <p:extLst>
      <p:ext uri="{BB962C8B-B14F-4D97-AF65-F5344CB8AC3E}">
        <p14:creationId xmlns:p14="http://schemas.microsoft.com/office/powerpoint/2010/main" val="290888038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74307"/>
            <a:ext cx="10515600" cy="600075"/>
          </a:xfrm>
        </p:spPr>
        <p:txBody>
          <a:bodyPr/>
          <a:lstStyle/>
          <a:p>
            <a:r>
              <a:rPr lang="en-US" dirty="0" smtClean="0"/>
              <a:t>  Sharing Settings</a:t>
            </a:r>
            <a:endParaRPr lang="en-US" dirty="0"/>
          </a:p>
        </p:txBody>
      </p:sp>
      <p:sp>
        <p:nvSpPr>
          <p:cNvPr id="3" name="Content Placeholder 2"/>
          <p:cNvSpPr>
            <a:spLocks noGrp="1"/>
          </p:cNvSpPr>
          <p:nvPr>
            <p:ph idx="1"/>
          </p:nvPr>
        </p:nvSpPr>
        <p:spPr>
          <a:xfrm>
            <a:off x="804328" y="1454469"/>
            <a:ext cx="10515600" cy="4851081"/>
          </a:xfrm>
        </p:spPr>
        <p:txBody>
          <a:bodyPr>
            <a:normAutofit/>
          </a:bodyPr>
          <a:lstStyle/>
          <a:p>
            <a:pPr marL="0" indent="0">
              <a:buNone/>
            </a:pPr>
            <a:r>
              <a:rPr lang="en-US" dirty="0"/>
              <a:t>Sharing rules represent automatic exceptions to your </a:t>
            </a:r>
            <a:r>
              <a:rPr lang="en-US" dirty="0" smtClean="0"/>
              <a:t>Organization-Wide Default </a:t>
            </a:r>
            <a:r>
              <a:rPr lang="en-US" dirty="0"/>
              <a:t>settings. If you have </a:t>
            </a:r>
            <a:r>
              <a:rPr lang="en-US" dirty="0" smtClean="0"/>
              <a:t>Organization-Wide Sharing </a:t>
            </a:r>
            <a:r>
              <a:rPr lang="en-US" dirty="0"/>
              <a:t>defaults of Public Read Only or Private, you can define rules </a:t>
            </a:r>
            <a:r>
              <a:rPr lang="en-US" dirty="0" smtClean="0"/>
              <a:t>to Public Groups, Queues, Roles, &amp; Roles and Sub-ordinates that </a:t>
            </a:r>
            <a:r>
              <a:rPr lang="en-US" dirty="0"/>
              <a:t>give more users access to records they do not </a:t>
            </a:r>
            <a:r>
              <a:rPr lang="en-US" dirty="0" smtClean="0"/>
              <a:t>own.</a:t>
            </a:r>
          </a:p>
          <a:p>
            <a:pPr marL="0" indent="0">
              <a:buNone/>
            </a:pPr>
            <a:endParaRPr lang="en-US" dirty="0" smtClean="0"/>
          </a:p>
          <a:p>
            <a:pPr marL="0" indent="0">
              <a:buNone/>
            </a:pPr>
            <a:endParaRPr lang="en-US" dirty="0"/>
          </a:p>
          <a:p>
            <a:pPr marL="0" indent="0">
              <a:buNone/>
            </a:pPr>
            <a:r>
              <a:rPr lang="en-US" dirty="0" smtClean="0"/>
              <a:t>Salesforce Help:-  </a:t>
            </a:r>
            <a:r>
              <a:rPr lang="en-US" dirty="0">
                <a:hlinkClick r:id="rId2"/>
              </a:rPr>
              <a:t>https://</a:t>
            </a:r>
            <a:r>
              <a:rPr lang="en-US" dirty="0" smtClean="0">
                <a:hlinkClick r:id="rId2"/>
              </a:rPr>
              <a:t>help.salesforce.com/articleView?id=security_about_sharing_rules.htm&amp;language=en&amp;type=0</a:t>
            </a:r>
            <a:endParaRPr lang="en-US" dirty="0" smtClean="0"/>
          </a:p>
          <a:p>
            <a:pPr marL="0" indent="0">
              <a:buNone/>
            </a:pPr>
            <a:r>
              <a:rPr lang="en-US" dirty="0" smtClean="0"/>
              <a:t>YouTube:-  </a:t>
            </a:r>
            <a:r>
              <a:rPr lang="en-US" dirty="0">
                <a:hlinkClick r:id="rId3"/>
              </a:rPr>
              <a:t>https://</a:t>
            </a:r>
            <a:r>
              <a:rPr lang="en-US" dirty="0" smtClean="0">
                <a:hlinkClick r:id="rId3"/>
              </a:rPr>
              <a:t>www.youtube.com/watch?v=JEKZ2OjwzS8</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105</a:t>
            </a:fld>
            <a:endParaRPr lang="en-US"/>
          </a:p>
        </p:txBody>
      </p:sp>
    </p:spTree>
    <p:extLst>
      <p:ext uri="{BB962C8B-B14F-4D97-AF65-F5344CB8AC3E}">
        <p14:creationId xmlns:p14="http://schemas.microsoft.com/office/powerpoint/2010/main" val="19122547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Continued…</a:t>
            </a:r>
            <a:endParaRPr lang="en-US" dirty="0"/>
          </a:p>
        </p:txBody>
      </p:sp>
      <p:sp>
        <p:nvSpPr>
          <p:cNvPr id="3" name="Content Placeholder 2"/>
          <p:cNvSpPr>
            <a:spLocks noGrp="1"/>
          </p:cNvSpPr>
          <p:nvPr>
            <p:ph idx="1"/>
          </p:nvPr>
        </p:nvSpPr>
        <p:spPr>
          <a:xfrm>
            <a:off x="838200" y="1419367"/>
            <a:ext cx="10515600" cy="4757596"/>
          </a:xfrm>
        </p:spPr>
        <p:txBody>
          <a:bodyPr>
            <a:normAutofit fontScale="77500" lnSpcReduction="20000"/>
          </a:bodyPr>
          <a:lstStyle/>
          <a:p>
            <a:pPr marL="0" indent="0">
              <a:buNone/>
            </a:pPr>
            <a:r>
              <a:rPr lang="en-US" dirty="0" smtClean="0"/>
              <a:t>There are 2 types to Sharing:-</a:t>
            </a:r>
          </a:p>
          <a:p>
            <a:pPr marL="0" indent="0">
              <a:buNone/>
            </a:pPr>
            <a:endParaRPr lang="en-US" dirty="0" smtClean="0"/>
          </a:p>
          <a:p>
            <a:pPr marL="514350" indent="-514350">
              <a:buAutoNum type="arabicPeriod"/>
            </a:pPr>
            <a:r>
              <a:rPr lang="en-US" dirty="0" smtClean="0"/>
              <a:t>Sharing Rule:-  In Sharing Rule, there are 2 types of Sharing Rule.</a:t>
            </a:r>
          </a:p>
          <a:p>
            <a:pPr marL="0" indent="0">
              <a:buNone/>
            </a:pPr>
            <a:endParaRPr lang="en-US" dirty="0" smtClean="0"/>
          </a:p>
          <a:p>
            <a:pPr marL="571500" indent="-571500">
              <a:buAutoNum type="romanLcPeriod"/>
            </a:pPr>
            <a:r>
              <a:rPr lang="en-US" dirty="0" smtClean="0"/>
              <a:t>Based </a:t>
            </a:r>
            <a:r>
              <a:rPr lang="en-US" dirty="0"/>
              <a:t>on </a:t>
            </a:r>
            <a:r>
              <a:rPr lang="en-US" dirty="0" smtClean="0"/>
              <a:t>Record Owner:-  Records are shared with other </a:t>
            </a:r>
            <a:r>
              <a:rPr lang="en-US" dirty="0"/>
              <a:t>Public Groups, Queues, Roles, &amp; Roles and </a:t>
            </a:r>
            <a:r>
              <a:rPr lang="en-US" dirty="0" smtClean="0"/>
              <a:t>Sub-ordinates on basis of Record Owner/</a:t>
            </a:r>
            <a:r>
              <a:rPr lang="en-US" dirty="0" err="1" smtClean="0"/>
              <a:t>Owership</a:t>
            </a:r>
            <a:r>
              <a:rPr lang="en-US" dirty="0" smtClean="0"/>
              <a:t>(E.g.  If Account Owner = </a:t>
            </a:r>
            <a:r>
              <a:rPr lang="en-US" dirty="0" err="1" smtClean="0"/>
              <a:t>Niraj</a:t>
            </a:r>
            <a:r>
              <a:rPr lang="en-US" dirty="0" smtClean="0"/>
              <a:t> </a:t>
            </a:r>
            <a:r>
              <a:rPr lang="en-US" dirty="0" err="1" smtClean="0"/>
              <a:t>Jadhav</a:t>
            </a:r>
            <a:r>
              <a:rPr lang="en-US" dirty="0" smtClean="0"/>
              <a:t> share with Public Group – West Zone-India.)</a:t>
            </a:r>
          </a:p>
          <a:p>
            <a:pPr marL="571500" indent="-571500">
              <a:buAutoNum type="romanLcPeriod"/>
            </a:pPr>
            <a:r>
              <a:rPr lang="en-US" dirty="0" smtClean="0"/>
              <a:t>Based on Criteria:- </a:t>
            </a:r>
            <a:r>
              <a:rPr lang="en-US" dirty="0"/>
              <a:t>Records are shared with other Public Groups, Queues, Roles, &amp; Roles and Sub-ordinates on basis of </a:t>
            </a:r>
            <a:r>
              <a:rPr lang="en-US" dirty="0" smtClean="0"/>
              <a:t>Record Criteria(E.g. If Account Country = India share with Public Group – South Asia).</a:t>
            </a:r>
          </a:p>
          <a:p>
            <a:pPr marL="0" indent="0">
              <a:buNone/>
            </a:pPr>
            <a:endParaRPr lang="en-US" dirty="0" smtClean="0"/>
          </a:p>
          <a:p>
            <a:pPr marL="0" indent="0">
              <a:buNone/>
            </a:pPr>
            <a:r>
              <a:rPr lang="en-US" dirty="0" smtClean="0"/>
              <a:t>2.   Manual Sharing:-  A record, which shared manually post clicking “Sharing” button on record itself.  We can share it to </a:t>
            </a:r>
            <a:r>
              <a:rPr lang="en-US" dirty="0"/>
              <a:t>Public </a:t>
            </a:r>
            <a:r>
              <a:rPr lang="en-US" dirty="0" smtClean="0"/>
              <a:t>Groups, Roles</a:t>
            </a:r>
            <a:r>
              <a:rPr lang="en-US" dirty="0"/>
              <a:t>, </a:t>
            </a:r>
            <a:r>
              <a:rPr lang="en-US" dirty="0" smtClean="0"/>
              <a:t>Roles </a:t>
            </a:r>
            <a:r>
              <a:rPr lang="en-US" dirty="0"/>
              <a:t>and </a:t>
            </a:r>
            <a:r>
              <a:rPr lang="en-US" dirty="0" smtClean="0"/>
              <a:t>Sub-ordinates, &amp; Users.</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106</a:t>
            </a:fld>
            <a:endParaRPr lang="en-US"/>
          </a:p>
        </p:txBody>
      </p:sp>
    </p:spTree>
    <p:extLst>
      <p:ext uri="{BB962C8B-B14F-4D97-AF65-F5344CB8AC3E}">
        <p14:creationId xmlns:p14="http://schemas.microsoft.com/office/powerpoint/2010/main" val="19231620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42" y="697594"/>
            <a:ext cx="11253811" cy="1175465"/>
          </a:xfrm>
          <a:prstGeom prst="rect">
            <a:avLst/>
          </a:prstGeom>
          <a:ln>
            <a:noFill/>
          </a:ln>
          <a:effectLst>
            <a:outerShdw blurRad="292100" dist="139700" dir="2700000" algn="tl" rotWithShape="0">
              <a:srgbClr val="333333">
                <a:alpha val="65000"/>
              </a:srgbClr>
            </a:outerShdw>
          </a:effectLst>
        </p:spPr>
      </p:pic>
      <p:sp>
        <p:nvSpPr>
          <p:cNvPr id="7" name="Rounded Rectangle 6"/>
          <p:cNvSpPr/>
          <p:nvPr/>
        </p:nvSpPr>
        <p:spPr>
          <a:xfrm>
            <a:off x="619742" y="1548907"/>
            <a:ext cx="11049094" cy="18435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592761" y="1872751"/>
            <a:ext cx="4135271" cy="369332"/>
          </a:xfrm>
          <a:prstGeom prst="rect">
            <a:avLst/>
          </a:prstGeom>
          <a:noFill/>
        </p:spPr>
        <p:txBody>
          <a:bodyPr wrap="square" rtlCol="0">
            <a:spAutoFit/>
          </a:bodyPr>
          <a:lstStyle/>
          <a:p>
            <a:r>
              <a:rPr lang="en-US" dirty="0" smtClean="0">
                <a:solidFill>
                  <a:srgbClr val="FF0000"/>
                </a:solidFill>
              </a:rPr>
              <a:t>2.  Sharing Rule - </a:t>
            </a:r>
            <a:r>
              <a:rPr lang="en-US" dirty="0">
                <a:solidFill>
                  <a:srgbClr val="FF0000"/>
                </a:solidFill>
              </a:rPr>
              <a:t>Based on </a:t>
            </a:r>
            <a:r>
              <a:rPr lang="en-US" dirty="0" smtClean="0">
                <a:solidFill>
                  <a:srgbClr val="FF0000"/>
                </a:solidFill>
              </a:rPr>
              <a:t>record </a:t>
            </a:r>
            <a:r>
              <a:rPr lang="en-US" dirty="0">
                <a:solidFill>
                  <a:srgbClr val="FF0000"/>
                </a:solidFill>
              </a:rPr>
              <a:t>owner</a:t>
            </a:r>
          </a:p>
        </p:txBody>
      </p:sp>
      <p:sp>
        <p:nvSpPr>
          <p:cNvPr id="9" name="Rectangle 8"/>
          <p:cNvSpPr/>
          <p:nvPr/>
        </p:nvSpPr>
        <p:spPr>
          <a:xfrm>
            <a:off x="6653480" y="787653"/>
            <a:ext cx="3775393" cy="369332"/>
          </a:xfrm>
          <a:prstGeom prst="rect">
            <a:avLst/>
          </a:prstGeom>
        </p:spPr>
        <p:txBody>
          <a:bodyPr wrap="none">
            <a:spAutoFit/>
          </a:bodyPr>
          <a:lstStyle/>
          <a:p>
            <a:r>
              <a:rPr lang="en-US" dirty="0" smtClean="0">
                <a:solidFill>
                  <a:srgbClr val="00B050"/>
                </a:solidFill>
                <a:latin typeface="Arial" panose="020B0604020202020204" pitchFamily="34" charset="0"/>
              </a:rPr>
              <a:t>1.  Sharing Rule - Based </a:t>
            </a:r>
            <a:r>
              <a:rPr lang="en-US" dirty="0">
                <a:solidFill>
                  <a:srgbClr val="00B050"/>
                </a:solidFill>
                <a:latin typeface="Arial" panose="020B0604020202020204" pitchFamily="34" charset="0"/>
              </a:rPr>
              <a:t>on </a:t>
            </a:r>
            <a:r>
              <a:rPr lang="en-US" dirty="0" smtClean="0">
                <a:solidFill>
                  <a:srgbClr val="00B050"/>
                </a:solidFill>
                <a:latin typeface="Arial" panose="020B0604020202020204" pitchFamily="34" charset="0"/>
              </a:rPr>
              <a:t>criteria</a:t>
            </a:r>
            <a:endParaRPr lang="en-US" dirty="0">
              <a:solidFill>
                <a:srgbClr val="00B050"/>
              </a:solidFill>
            </a:endParaRPr>
          </a:p>
        </p:txBody>
      </p:sp>
      <p:sp>
        <p:nvSpPr>
          <p:cNvPr id="19" name="Rectangle 18"/>
          <p:cNvSpPr/>
          <p:nvPr/>
        </p:nvSpPr>
        <p:spPr>
          <a:xfrm>
            <a:off x="619742" y="1364241"/>
            <a:ext cx="11049094" cy="13948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p:cNvCxnSpPr>
            <a:endCxn id="19" idx="0"/>
          </p:cNvCxnSpPr>
          <p:nvPr/>
        </p:nvCxnSpPr>
        <p:spPr>
          <a:xfrm rot="10800000" flipV="1">
            <a:off x="6144290" y="972319"/>
            <a:ext cx="509191" cy="391922"/>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7" idx="2"/>
          </p:cNvCxnSpPr>
          <p:nvPr/>
        </p:nvCxnSpPr>
        <p:spPr>
          <a:xfrm flipV="1">
            <a:off x="5308979" y="1733266"/>
            <a:ext cx="835310" cy="324151"/>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41" y="2539706"/>
            <a:ext cx="11253811" cy="3554956"/>
          </a:xfrm>
          <a:prstGeom prst="rect">
            <a:avLst/>
          </a:prstGeom>
          <a:ln>
            <a:noFill/>
          </a:ln>
          <a:effectLst>
            <a:outerShdw blurRad="292100" dist="139700" dir="2700000" algn="tl" rotWithShape="0">
              <a:srgbClr val="333333">
                <a:alpha val="65000"/>
              </a:srgbClr>
            </a:outerShdw>
          </a:effectLst>
        </p:spPr>
      </p:pic>
      <p:sp>
        <p:nvSpPr>
          <p:cNvPr id="26" name="Rounded Rectangle 25"/>
          <p:cNvSpPr/>
          <p:nvPr/>
        </p:nvSpPr>
        <p:spPr>
          <a:xfrm>
            <a:off x="9389660" y="4926842"/>
            <a:ext cx="846161" cy="150125"/>
          </a:xfrm>
          <a:prstGeom prst="roundRect">
            <a:avLst/>
          </a:prstGeom>
          <a:noFill/>
          <a:ln w="28575">
            <a:solidFill>
              <a:srgbClr val="2E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850572" y="5442366"/>
            <a:ext cx="4135271" cy="369332"/>
          </a:xfrm>
          <a:prstGeom prst="rect">
            <a:avLst/>
          </a:prstGeom>
          <a:noFill/>
        </p:spPr>
        <p:txBody>
          <a:bodyPr wrap="square" rtlCol="0">
            <a:spAutoFit/>
          </a:bodyPr>
          <a:lstStyle/>
          <a:p>
            <a:r>
              <a:rPr lang="en-US" dirty="0" smtClean="0">
                <a:solidFill>
                  <a:srgbClr val="2E5495"/>
                </a:solidFill>
              </a:rPr>
              <a:t>3.  Manual Sharing</a:t>
            </a:r>
            <a:endParaRPr lang="en-US" dirty="0">
              <a:solidFill>
                <a:srgbClr val="2E5495"/>
              </a:solidFill>
            </a:endParaRPr>
          </a:p>
        </p:txBody>
      </p:sp>
      <p:cxnSp>
        <p:nvCxnSpPr>
          <p:cNvPr id="3" name="Straight Arrow Connector 2"/>
          <p:cNvCxnSpPr/>
          <p:nvPr/>
        </p:nvCxnSpPr>
        <p:spPr>
          <a:xfrm flipV="1">
            <a:off x="9812740" y="5076967"/>
            <a:ext cx="0" cy="437108"/>
          </a:xfrm>
          <a:prstGeom prst="straightConnector1">
            <a:avLst/>
          </a:prstGeom>
          <a:ln w="28575">
            <a:solidFill>
              <a:srgbClr val="2E549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790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a:t> </a:t>
            </a:r>
            <a:r>
              <a:rPr lang="en-US" dirty="0" smtClean="0"/>
              <a:t> Exercise:-</a:t>
            </a:r>
          </a:p>
          <a:p>
            <a:pPr marL="0" indent="0">
              <a:buNone/>
            </a:pPr>
            <a:endParaRPr lang="en-US" dirty="0"/>
          </a:p>
          <a:p>
            <a:pPr marL="0" indent="0">
              <a:buNone/>
            </a:pPr>
            <a:r>
              <a:rPr lang="en-US" dirty="0" smtClean="0"/>
              <a:t>Setup Sharing Rules 1 for Criteria Based Sharing Rule and 2 for Ownership Based Sharing Rule.  Also share record manually.</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108</a:t>
            </a:fld>
            <a:endParaRPr lang="en-US"/>
          </a:p>
        </p:txBody>
      </p:sp>
    </p:spTree>
    <p:extLst>
      <p:ext uri="{BB962C8B-B14F-4D97-AF65-F5344CB8AC3E}">
        <p14:creationId xmlns:p14="http://schemas.microsoft.com/office/powerpoint/2010/main" val="167939352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Teams (Account Team, Opportunity Team, &amp; Case Team)</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A Group of Salesforce users who work together on a Account/Opportunity/Case object and share record irrespective to Role Hierarchy or Organization Wide Defaults.</a:t>
            </a:r>
          </a:p>
          <a:p>
            <a:endParaRPr lang="en-US" dirty="0" smtClean="0"/>
          </a:p>
          <a:p>
            <a:r>
              <a:rPr lang="en-US" dirty="0" smtClean="0"/>
              <a:t>Salesforce Help- Account Team:- </a:t>
            </a:r>
            <a:r>
              <a:rPr lang="en-US" dirty="0" smtClean="0">
                <a:hlinkClick r:id="rId2"/>
              </a:rPr>
              <a:t>https://help.salesforce.com/articleView?id=accountteam_def.htm&amp;type=0&amp;language=en_US&amp;release=204.17</a:t>
            </a:r>
            <a:endParaRPr lang="en-US" dirty="0" smtClean="0"/>
          </a:p>
          <a:p>
            <a:endParaRPr lang="en-US" dirty="0" smtClean="0"/>
          </a:p>
          <a:p>
            <a:r>
              <a:rPr lang="en-US" dirty="0" smtClean="0"/>
              <a:t>Salesforce Help- Opportunity Team:- </a:t>
            </a:r>
            <a:r>
              <a:rPr lang="en-US" dirty="0" smtClean="0">
                <a:hlinkClick r:id="rId3"/>
              </a:rPr>
              <a:t>https://help.salesforce.com/articleView?id=salesteam_overview.htm&amp;type=0&amp;language=en_US&amp;release=204.17</a:t>
            </a:r>
            <a:endParaRPr lang="en-US" dirty="0" smtClean="0"/>
          </a:p>
          <a:p>
            <a:endParaRPr lang="en-US" dirty="0" smtClean="0"/>
          </a:p>
          <a:p>
            <a:r>
              <a:rPr lang="en-US" dirty="0" smtClean="0"/>
              <a:t>Salesforce Help- Case Team:-  </a:t>
            </a:r>
            <a:r>
              <a:rPr lang="en-US" dirty="0" smtClean="0">
                <a:hlinkClick r:id="rId4"/>
              </a:rPr>
              <a:t>https://help.salesforce.com/articleView?id=caseteam_def.htm&amp;type=0&amp;language=en_US&amp;release=204.17</a:t>
            </a:r>
            <a:endParaRPr lang="en-US" dirty="0" smtClean="0"/>
          </a:p>
          <a:p>
            <a:endParaRPr lang="en-US" dirty="0" smtClean="0"/>
          </a:p>
          <a:p>
            <a:r>
              <a:rPr lang="en-US" dirty="0" smtClean="0"/>
              <a:t>YouTube:- </a:t>
            </a:r>
            <a:r>
              <a:rPr lang="en-US" dirty="0" smtClean="0">
                <a:hlinkClick r:id="rId5"/>
              </a:rPr>
              <a:t>https://www.youtube.com/watch?v=f5NjqD6quK4</a:t>
            </a:r>
            <a:endParaRPr lang="en-US" dirty="0" smtClean="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pPr/>
              <a:t>109</a:t>
            </a:fld>
            <a:endParaRPr lang="en-US"/>
          </a:p>
        </p:txBody>
      </p:sp>
    </p:spTree>
    <p:extLst>
      <p:ext uri="{BB962C8B-B14F-4D97-AF65-F5344CB8AC3E}">
        <p14:creationId xmlns:p14="http://schemas.microsoft.com/office/powerpoint/2010/main" val="952182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30558" y="6356348"/>
            <a:ext cx="4114800" cy="365125"/>
          </a:xfrm>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a:xfrm>
            <a:off x="0" y="6356348"/>
            <a:ext cx="2743200" cy="365125"/>
          </a:xfrm>
        </p:spPr>
        <p:txBody>
          <a:bodyPr/>
          <a:lstStyle/>
          <a:p>
            <a:fld id="{28FB983F-084D-4DA7-AABC-3CDAF90E0807}" type="slidenum">
              <a:rPr lang="en-US" smtClean="0"/>
              <a:t>11</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2131" y="200247"/>
            <a:ext cx="9903852" cy="6156101"/>
          </a:xfrm>
          <a:prstGeom prst="rect">
            <a:avLst/>
          </a:prstGeom>
        </p:spPr>
      </p:pic>
    </p:spTree>
    <p:extLst>
      <p:ext uri="{BB962C8B-B14F-4D97-AF65-F5344CB8AC3E}">
        <p14:creationId xmlns:p14="http://schemas.microsoft.com/office/powerpoint/2010/main" val="170660231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264959"/>
            <a:ext cx="10659791" cy="251918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8" y="3029802"/>
            <a:ext cx="10768973" cy="32757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382397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1 Account Team and 2 Opportunity Team.</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111</a:t>
            </a:fld>
            <a:endParaRPr lang="en-US"/>
          </a:p>
        </p:txBody>
      </p:sp>
    </p:spTree>
    <p:extLst>
      <p:ext uri="{BB962C8B-B14F-4D97-AF65-F5344CB8AC3E}">
        <p14:creationId xmlns:p14="http://schemas.microsoft.com/office/powerpoint/2010/main" val="361401464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1" y="487954"/>
            <a:ext cx="10515600" cy="600075"/>
          </a:xfrm>
        </p:spPr>
        <p:txBody>
          <a:bodyPr>
            <a:normAutofit fontScale="90000"/>
          </a:bodyPr>
          <a:lstStyle/>
          <a:p>
            <a:r>
              <a:rPr lang="en-US" dirty="0" smtClean="0"/>
              <a:t>  Activity </a:t>
            </a:r>
            <a:r>
              <a:rPr lang="en-US" dirty="0"/>
              <a:t>Management </a:t>
            </a:r>
            <a:br>
              <a:rPr lang="en-US" dirty="0"/>
            </a:br>
            <a:endParaRPr lang="en-US" dirty="0"/>
          </a:p>
        </p:txBody>
      </p:sp>
      <p:sp>
        <p:nvSpPr>
          <p:cNvPr id="3" name="Content Placeholder 2"/>
          <p:cNvSpPr>
            <a:spLocks noGrp="1"/>
          </p:cNvSpPr>
          <p:nvPr>
            <p:ph idx="1"/>
          </p:nvPr>
        </p:nvSpPr>
        <p:spPr>
          <a:xfrm>
            <a:off x="1015621" y="1397830"/>
            <a:ext cx="10515600" cy="3924798"/>
          </a:xfrm>
        </p:spPr>
        <p:txBody>
          <a:bodyPr>
            <a:normAutofit fontScale="55000" lnSpcReduction="20000"/>
          </a:bodyPr>
          <a:lstStyle/>
          <a:p>
            <a:pPr marL="0" indent="0">
              <a:buNone/>
            </a:pPr>
            <a:r>
              <a:rPr lang="en-US" dirty="0" smtClean="0"/>
              <a:t>Activity Management includes Tasks and Events.  Following </a:t>
            </a:r>
            <a:r>
              <a:rPr lang="en-US" dirty="0"/>
              <a:t>up with your clients is an important work that needs to be done carefully and precisely because in this competitive world, we do not want to miss any business due to </a:t>
            </a:r>
            <a:r>
              <a:rPr lang="en-US" dirty="0" smtClean="0"/>
              <a:t>negligence.</a:t>
            </a:r>
            <a:endParaRPr lang="en-US" dirty="0"/>
          </a:p>
          <a:p>
            <a:pPr marL="0" indent="0">
              <a:buNone/>
            </a:pPr>
            <a:endParaRPr lang="en-US" dirty="0"/>
          </a:p>
          <a:p>
            <a:r>
              <a:rPr lang="en-US" dirty="0"/>
              <a:t>“Tasks” are items TO-DO items that you have assigned to yourself or that someone else has assigned to you. </a:t>
            </a:r>
          </a:p>
          <a:p>
            <a:pPr marL="0" indent="0">
              <a:buNone/>
            </a:pPr>
            <a:r>
              <a:rPr lang="en-US" dirty="0"/>
              <a:t>Jay Gupta asked Ram to call him tomorrow anytime.  Then, Ram creates Tasks for tomorrow.</a:t>
            </a:r>
          </a:p>
          <a:p>
            <a:pPr marL="0" indent="0">
              <a:buNone/>
            </a:pPr>
            <a:r>
              <a:rPr lang="en-US" dirty="0"/>
              <a:t>Example:- Company research, Phone call to client, Send proposal etc. within due date (Example:- 2 days) of Lead creation.</a:t>
            </a:r>
          </a:p>
          <a:p>
            <a:pPr marL="0" indent="0">
              <a:buNone/>
            </a:pPr>
            <a:endParaRPr lang="en-US" dirty="0"/>
          </a:p>
          <a:p>
            <a:r>
              <a:rPr lang="en-US" dirty="0"/>
              <a:t>“Events” are calendar items that have a Start Date / Time and End Date / Time and where you can engage more people including Customers, mangers or other Sales representatives.</a:t>
            </a:r>
          </a:p>
          <a:p>
            <a:pPr marL="0" indent="0">
              <a:buNone/>
            </a:pPr>
            <a:r>
              <a:rPr lang="en-US" dirty="0"/>
              <a:t>Ram creates Event for “Meeting with Jay Gupta at ABC Ltd Office between 3-4 PM” or “Call discussion with Jay Gupta and his Director between 10-11 am.”</a:t>
            </a:r>
          </a:p>
          <a:p>
            <a:pPr marL="0" indent="0">
              <a:buNone/>
            </a:pPr>
            <a:r>
              <a:rPr lang="en-US" dirty="0"/>
              <a:t>Example:- “Conference call with client between 4-5 PM” or “Document collection between 10-11 am at client location.”</a:t>
            </a:r>
          </a:p>
          <a:p>
            <a:pPr marL="0" indent="0">
              <a:buNone/>
            </a:pPr>
            <a:endParaRPr lang="en-US" dirty="0"/>
          </a:p>
          <a:p>
            <a:r>
              <a:rPr lang="en-US" dirty="0" smtClean="0"/>
              <a:t>Salesforce Help:- </a:t>
            </a:r>
            <a:r>
              <a:rPr lang="en-US" u="sng" dirty="0">
                <a:hlinkClick r:id="rId2"/>
              </a:rPr>
              <a:t>http://www.dhruvsoft.com/blog/starting-with-activity-and-task-management/</a:t>
            </a:r>
            <a:endParaRPr lang="en-US" dirty="0"/>
          </a:p>
          <a:p>
            <a:r>
              <a:rPr lang="en-US" dirty="0"/>
              <a:t>YouTube Help:- </a:t>
            </a:r>
            <a:r>
              <a:rPr lang="en-US" u="sng" dirty="0">
                <a:hlinkClick r:id="rId3"/>
              </a:rPr>
              <a:t>https://www.youtube.com/watch?v=4VsGZsCcw24</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112</a:t>
            </a:fld>
            <a:endParaRPr lang="en-US"/>
          </a:p>
        </p:txBody>
      </p:sp>
    </p:spTree>
    <p:extLst>
      <p:ext uri="{BB962C8B-B14F-4D97-AF65-F5344CB8AC3E}">
        <p14:creationId xmlns:p14="http://schemas.microsoft.com/office/powerpoint/2010/main" val="10637409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99605"/>
            <a:ext cx="10775710" cy="5805945"/>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4271750" y="3521122"/>
            <a:ext cx="3193576" cy="369332"/>
          </a:xfrm>
          <a:prstGeom prst="rect">
            <a:avLst/>
          </a:prstGeom>
          <a:noFill/>
        </p:spPr>
        <p:txBody>
          <a:bodyPr wrap="square" rtlCol="0">
            <a:spAutoFit/>
          </a:bodyPr>
          <a:lstStyle/>
          <a:p>
            <a:r>
              <a:rPr lang="en-US" dirty="0" smtClean="0">
                <a:solidFill>
                  <a:srgbClr val="FF0000"/>
                </a:solidFill>
              </a:rPr>
              <a:t>Task for follow up call tomorrow</a:t>
            </a:r>
            <a:endParaRPr lang="en-US" dirty="0">
              <a:solidFill>
                <a:srgbClr val="FF0000"/>
              </a:solidFill>
            </a:endParaRPr>
          </a:p>
        </p:txBody>
      </p:sp>
    </p:spTree>
    <p:extLst>
      <p:ext uri="{BB962C8B-B14F-4D97-AF65-F5344CB8AC3E}">
        <p14:creationId xmlns:p14="http://schemas.microsoft.com/office/powerpoint/2010/main" val="28978248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13253"/>
            <a:ext cx="10750379" cy="5792297"/>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268036" y="3794077"/>
            <a:ext cx="4995080" cy="369332"/>
          </a:xfrm>
          <a:prstGeom prst="rect">
            <a:avLst/>
          </a:prstGeom>
          <a:noFill/>
        </p:spPr>
        <p:txBody>
          <a:bodyPr wrap="square" rtlCol="0">
            <a:spAutoFit/>
          </a:bodyPr>
          <a:lstStyle/>
          <a:p>
            <a:r>
              <a:rPr lang="en-US" dirty="0" smtClean="0">
                <a:solidFill>
                  <a:srgbClr val="FF0000"/>
                </a:solidFill>
              </a:rPr>
              <a:t>Event for Client Meeting at 10.00am till 11.00am </a:t>
            </a:r>
            <a:endParaRPr lang="en-US" dirty="0">
              <a:solidFill>
                <a:srgbClr val="FF0000"/>
              </a:solidFill>
            </a:endParaRPr>
          </a:p>
        </p:txBody>
      </p:sp>
    </p:spTree>
    <p:extLst>
      <p:ext uri="{BB962C8B-B14F-4D97-AF65-F5344CB8AC3E}">
        <p14:creationId xmlns:p14="http://schemas.microsoft.com/office/powerpoint/2010/main" val="29016677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5" y="589254"/>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few Tasks and Events on Contact and Custom Objects.</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115</a:t>
            </a:fld>
            <a:endParaRPr lang="en-US"/>
          </a:p>
        </p:txBody>
      </p:sp>
    </p:spTree>
    <p:extLst>
      <p:ext uri="{BB962C8B-B14F-4D97-AF65-F5344CB8AC3E}">
        <p14:creationId xmlns:p14="http://schemas.microsoft.com/office/powerpoint/2010/main" val="411218828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325" y="556193"/>
            <a:ext cx="10515600" cy="600075"/>
          </a:xfrm>
        </p:spPr>
        <p:txBody>
          <a:bodyPr>
            <a:normAutofit fontScale="90000"/>
          </a:bodyPr>
          <a:lstStyle/>
          <a:p>
            <a:r>
              <a:rPr lang="en-US" dirty="0" smtClean="0"/>
              <a:t>  Validation Rules</a:t>
            </a:r>
            <a:endParaRPr lang="en-US" dirty="0"/>
          </a:p>
        </p:txBody>
      </p:sp>
      <p:sp>
        <p:nvSpPr>
          <p:cNvPr id="3" name="Content Placeholder 2"/>
          <p:cNvSpPr>
            <a:spLocks noGrp="1"/>
          </p:cNvSpPr>
          <p:nvPr>
            <p:ph idx="1"/>
          </p:nvPr>
        </p:nvSpPr>
        <p:spPr>
          <a:xfrm>
            <a:off x="804328" y="1427172"/>
            <a:ext cx="10515600" cy="4878378"/>
          </a:xfrm>
        </p:spPr>
        <p:txBody>
          <a:bodyPr>
            <a:normAutofit fontScale="62500" lnSpcReduction="20000"/>
          </a:bodyPr>
          <a:lstStyle/>
          <a:p>
            <a:pPr marL="0" indent="0">
              <a:buNone/>
            </a:pPr>
            <a:r>
              <a:rPr lang="en-US" dirty="0" smtClean="0"/>
              <a:t>Certain data needs to enter in certain formats or standards such as Email Id, Website, </a:t>
            </a:r>
            <a:r>
              <a:rPr lang="en-US" dirty="0" err="1" smtClean="0"/>
              <a:t>etc</a:t>
            </a:r>
            <a:r>
              <a:rPr lang="en-US" dirty="0" smtClean="0"/>
              <a:t> before saving records.  Hence, Validation Rules is used to improve </a:t>
            </a:r>
            <a:r>
              <a:rPr lang="en-US" dirty="0"/>
              <a:t>the quality of your </a:t>
            </a:r>
            <a:r>
              <a:rPr lang="en-US" dirty="0" smtClean="0"/>
              <a:t>data.</a:t>
            </a:r>
            <a:r>
              <a:rPr lang="en-US" dirty="0"/>
              <a:t> </a:t>
            </a:r>
            <a:endParaRPr lang="en-US" dirty="0" smtClean="0"/>
          </a:p>
          <a:p>
            <a:pPr marL="0" indent="0">
              <a:buNone/>
            </a:pPr>
            <a:endParaRPr lang="en-US" dirty="0" smtClean="0"/>
          </a:p>
          <a:p>
            <a:pPr marL="0" indent="0">
              <a:buNone/>
            </a:pPr>
            <a:r>
              <a:rPr lang="en-US" dirty="0" smtClean="0"/>
              <a:t>There are 2 types of Validation Rule.</a:t>
            </a:r>
          </a:p>
          <a:p>
            <a:pPr marL="0" indent="0">
              <a:buNone/>
            </a:pPr>
            <a:endParaRPr lang="en-US" dirty="0" smtClean="0"/>
          </a:p>
          <a:p>
            <a:pPr marL="0" indent="0">
              <a:buNone/>
            </a:pPr>
            <a:r>
              <a:rPr lang="en-US" dirty="0" err="1" smtClean="0"/>
              <a:t>i</a:t>
            </a:r>
            <a:r>
              <a:rPr lang="en-US" dirty="0" smtClean="0"/>
              <a:t>.  </a:t>
            </a:r>
            <a:r>
              <a:rPr lang="en-US" u="sng" dirty="0" smtClean="0"/>
              <a:t>Standard Validation Rule</a:t>
            </a:r>
            <a:r>
              <a:rPr lang="en-US" dirty="0" smtClean="0"/>
              <a:t>:-  By default enforced by Salesforce upon saving record such as email, website, </a:t>
            </a:r>
            <a:r>
              <a:rPr lang="en-US" dirty="0" err="1" smtClean="0"/>
              <a:t>etc</a:t>
            </a:r>
            <a:endParaRPr lang="en-US" dirty="0" smtClean="0"/>
          </a:p>
          <a:p>
            <a:pPr marL="0" indent="0">
              <a:buNone/>
            </a:pPr>
            <a:r>
              <a:rPr lang="en-US" dirty="0" smtClean="0"/>
              <a:t>ii.  </a:t>
            </a:r>
            <a:r>
              <a:rPr lang="en-US" u="sng" dirty="0" smtClean="0"/>
              <a:t>Custom Validation Rule</a:t>
            </a:r>
            <a:r>
              <a:rPr lang="en-US" dirty="0" smtClean="0"/>
              <a:t>:-  We will create as per our logic to achieve business requirement.</a:t>
            </a:r>
          </a:p>
          <a:p>
            <a:pPr marL="0" indent="0">
              <a:buNone/>
            </a:pPr>
            <a:endParaRPr lang="en-US" dirty="0"/>
          </a:p>
          <a:p>
            <a:pPr marL="0" indent="0">
              <a:buNone/>
            </a:pPr>
            <a:r>
              <a:rPr lang="en-US" dirty="0" smtClean="0"/>
              <a:t>A </a:t>
            </a:r>
            <a:r>
              <a:rPr lang="en-US" dirty="0"/>
              <a:t>validation rule can contain a formula or expression that evaluates the data in one or more fields and returns a value of “True” or “False”. Validation rules also include an error message to display to the user when the rule returns a value of “True” due to an invalid </a:t>
            </a:r>
            <a:r>
              <a:rPr lang="en-US" dirty="0" smtClean="0"/>
              <a:t>value.</a:t>
            </a:r>
          </a:p>
          <a:p>
            <a:pPr marL="0" indent="0">
              <a:buNone/>
            </a:pPr>
            <a:endParaRPr lang="en-US" dirty="0"/>
          </a:p>
          <a:p>
            <a:pPr marL="0" indent="0">
              <a:buNone/>
            </a:pPr>
            <a:r>
              <a:rPr lang="en-US" dirty="0" smtClean="0"/>
              <a:t>Salesforce Help:-  </a:t>
            </a:r>
            <a:r>
              <a:rPr lang="en-US" dirty="0">
                <a:hlinkClick r:id="rId2"/>
              </a:rPr>
              <a:t>https://</a:t>
            </a:r>
            <a:r>
              <a:rPr lang="en-US" dirty="0" smtClean="0">
                <a:hlinkClick r:id="rId2"/>
              </a:rPr>
              <a:t>help.salesforce.com/articleView?id=fields_about_field_validation.htm&amp;type=0&amp;language=en_US&amp;release=204.17</a:t>
            </a:r>
            <a:endParaRPr lang="en-US" dirty="0" smtClean="0"/>
          </a:p>
          <a:p>
            <a:pPr marL="0" indent="0">
              <a:buNone/>
            </a:pPr>
            <a:r>
              <a:rPr lang="en-US" dirty="0" smtClean="0"/>
              <a:t>YouTube:-  </a:t>
            </a:r>
            <a:r>
              <a:rPr lang="en-US" dirty="0">
                <a:hlinkClick r:id="rId3"/>
              </a:rPr>
              <a:t>https://</a:t>
            </a:r>
            <a:r>
              <a:rPr lang="en-US" dirty="0" smtClean="0">
                <a:hlinkClick r:id="rId3"/>
              </a:rPr>
              <a:t>www.youtube.com/watch?v=0ZBXE215akk</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116</a:t>
            </a:fld>
            <a:endParaRPr lang="en-US"/>
          </a:p>
        </p:txBody>
      </p:sp>
    </p:spTree>
    <p:extLst>
      <p:ext uri="{BB962C8B-B14F-4D97-AF65-F5344CB8AC3E}">
        <p14:creationId xmlns:p14="http://schemas.microsoft.com/office/powerpoint/2010/main" val="134196120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90423"/>
            <a:ext cx="10978349" cy="5915127"/>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086901" y="4927756"/>
            <a:ext cx="5259048" cy="646331"/>
          </a:xfrm>
          <a:prstGeom prst="rect">
            <a:avLst/>
          </a:prstGeom>
          <a:noFill/>
        </p:spPr>
        <p:txBody>
          <a:bodyPr wrap="square" rtlCol="0">
            <a:spAutoFit/>
          </a:bodyPr>
          <a:lstStyle/>
          <a:p>
            <a:r>
              <a:rPr lang="en-US" dirty="0" smtClean="0">
                <a:solidFill>
                  <a:srgbClr val="FF0000"/>
                </a:solidFill>
              </a:rPr>
              <a:t>Custom Validation error enforces to enter some value in ‘Next Step’ whenever Stage = Negotiation/Review</a:t>
            </a:r>
            <a:endParaRPr lang="en-US" dirty="0">
              <a:solidFill>
                <a:srgbClr val="FF0000"/>
              </a:solidFill>
            </a:endParaRPr>
          </a:p>
        </p:txBody>
      </p:sp>
      <p:cxnSp>
        <p:nvCxnSpPr>
          <p:cNvPr id="9" name="Straight Arrow Connector 8"/>
          <p:cNvCxnSpPr/>
          <p:nvPr/>
        </p:nvCxnSpPr>
        <p:spPr>
          <a:xfrm flipH="1" flipV="1">
            <a:off x="10044751" y="4585648"/>
            <a:ext cx="13649" cy="4503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269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5" y="589254"/>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Custom Validation Rule to restrict user to change Opportunity Amount, if Opportunity Amount is not blank.</a:t>
            </a:r>
          </a:p>
          <a:p>
            <a:pPr marL="514350" indent="-514350">
              <a:buAutoNum type="arabicPeriod"/>
            </a:pPr>
            <a:r>
              <a:rPr lang="en-US" dirty="0"/>
              <a:t>Create Custom Validation Rule </a:t>
            </a:r>
            <a:r>
              <a:rPr lang="en-US" dirty="0" smtClean="0"/>
              <a:t>where Only Sys Ad should be able to make changes in Opportunity Amount, if Opportunity Amount is not blank.</a:t>
            </a:r>
            <a:endParaRPr lang="en-US" dirty="0"/>
          </a:p>
          <a:p>
            <a:pPr marL="514350" indent="-514350">
              <a:buAutoNum type="arabicPeriod"/>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118</a:t>
            </a:fld>
            <a:endParaRPr lang="en-US"/>
          </a:p>
        </p:txBody>
      </p:sp>
    </p:spTree>
    <p:extLst>
      <p:ext uri="{BB962C8B-B14F-4D97-AF65-F5344CB8AC3E}">
        <p14:creationId xmlns:p14="http://schemas.microsoft.com/office/powerpoint/2010/main" val="38333947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15251"/>
            <a:ext cx="10515600" cy="600075"/>
          </a:xfrm>
        </p:spPr>
        <p:txBody>
          <a:bodyPr>
            <a:normAutofit fontScale="90000"/>
          </a:bodyPr>
          <a:lstStyle/>
          <a:p>
            <a:r>
              <a:rPr lang="en-US" dirty="0" smtClean="0"/>
              <a:t>  Workflow Rule</a:t>
            </a:r>
            <a:endParaRPr lang="en-US" dirty="0"/>
          </a:p>
        </p:txBody>
      </p:sp>
      <p:sp>
        <p:nvSpPr>
          <p:cNvPr id="3" name="Content Placeholder 2"/>
          <p:cNvSpPr>
            <a:spLocks noGrp="1"/>
          </p:cNvSpPr>
          <p:nvPr>
            <p:ph idx="1"/>
          </p:nvPr>
        </p:nvSpPr>
        <p:spPr>
          <a:xfrm>
            <a:off x="804328" y="1433015"/>
            <a:ext cx="10726003" cy="4872535"/>
          </a:xfrm>
        </p:spPr>
        <p:txBody>
          <a:bodyPr>
            <a:normAutofit fontScale="55000" lnSpcReduction="20000"/>
          </a:bodyPr>
          <a:lstStyle/>
          <a:p>
            <a:pPr marL="0" indent="0">
              <a:buNone/>
            </a:pPr>
            <a:r>
              <a:rPr lang="en-US" dirty="0"/>
              <a:t>I</a:t>
            </a:r>
            <a:r>
              <a:rPr lang="en-US" dirty="0" smtClean="0"/>
              <a:t>t is an automation tool which do certain action/s on meeting certain criteria/s.  Salesforce </a:t>
            </a:r>
            <a:r>
              <a:rPr lang="en-US" dirty="0"/>
              <a:t>can do a number of things, like send an email, create a task, </a:t>
            </a:r>
            <a:r>
              <a:rPr lang="en-US" dirty="0" smtClean="0"/>
              <a:t>or update </a:t>
            </a:r>
            <a:r>
              <a:rPr lang="en-US" dirty="0"/>
              <a:t>a field</a:t>
            </a:r>
            <a:r>
              <a:rPr lang="en-US" dirty="0" smtClean="0"/>
              <a:t>.</a:t>
            </a:r>
          </a:p>
          <a:p>
            <a:pPr marL="0" indent="0">
              <a:buNone/>
            </a:pPr>
            <a:endParaRPr lang="en-US" dirty="0" smtClean="0"/>
          </a:p>
          <a:p>
            <a:pPr marL="0" indent="0">
              <a:buNone/>
            </a:pPr>
            <a:r>
              <a:rPr lang="en-US" dirty="0" smtClean="0"/>
              <a:t>There are 3 types of Evaluation Criteria by which Workflow Rule will fire.</a:t>
            </a:r>
          </a:p>
          <a:p>
            <a:pPr marL="0" indent="0">
              <a:buNone/>
            </a:pPr>
            <a:r>
              <a:rPr lang="en-US" dirty="0" err="1" smtClean="0"/>
              <a:t>i</a:t>
            </a:r>
            <a:r>
              <a:rPr lang="en-US" dirty="0" smtClean="0"/>
              <a:t>.    Created.</a:t>
            </a:r>
            <a:endParaRPr lang="en-US" dirty="0"/>
          </a:p>
          <a:p>
            <a:pPr marL="0" indent="0">
              <a:buNone/>
            </a:pPr>
            <a:r>
              <a:rPr lang="en-US" dirty="0" smtClean="0"/>
              <a:t>ii.   Created</a:t>
            </a:r>
            <a:r>
              <a:rPr lang="en-US" dirty="0"/>
              <a:t>, and every time it's </a:t>
            </a:r>
            <a:r>
              <a:rPr lang="en-US" dirty="0" smtClean="0"/>
              <a:t>edited.</a:t>
            </a:r>
            <a:endParaRPr lang="en-US" dirty="0"/>
          </a:p>
          <a:p>
            <a:pPr marL="0" indent="0">
              <a:buNone/>
            </a:pPr>
            <a:r>
              <a:rPr lang="en-US" dirty="0" smtClean="0"/>
              <a:t>iii.  Created</a:t>
            </a:r>
            <a:r>
              <a:rPr lang="en-US" dirty="0"/>
              <a:t>, and any time it's edited to subsequently meet </a:t>
            </a:r>
            <a:r>
              <a:rPr lang="en-US" dirty="0" smtClean="0"/>
              <a:t>criteria.</a:t>
            </a:r>
          </a:p>
          <a:p>
            <a:pPr marL="0" indent="0">
              <a:buNone/>
            </a:pPr>
            <a:endParaRPr lang="en-US" dirty="0"/>
          </a:p>
          <a:p>
            <a:pPr marL="0" indent="0">
              <a:buNone/>
            </a:pPr>
            <a:r>
              <a:rPr lang="en-US" dirty="0" smtClean="0"/>
              <a:t>We can also create Time Dependent Workflow, which will fire after/before particular time (Time dependent Workflow Rule not applicable </a:t>
            </a:r>
            <a:r>
              <a:rPr lang="en-US" dirty="0"/>
              <a:t>to Created, and every time it's edited.)</a:t>
            </a:r>
          </a:p>
          <a:p>
            <a:pPr marL="0" indent="0">
              <a:buNone/>
            </a:pPr>
            <a:endParaRPr lang="en-US" dirty="0" smtClean="0"/>
          </a:p>
          <a:p>
            <a:pPr marL="0" indent="0">
              <a:buNone/>
            </a:pPr>
            <a:r>
              <a:rPr lang="en-US" dirty="0" smtClean="0"/>
              <a:t>Example:-  Ram wants a functionality whenever ‘Opportunity Amount’ is equal to or greater than 10,000/- then ‘Opportunity Score’ field should get auto-updated with 100, just for their sales scoring purpose.</a:t>
            </a:r>
          </a:p>
          <a:p>
            <a:pPr marL="0" indent="0">
              <a:buNone/>
            </a:pPr>
            <a:endParaRPr lang="en-US" dirty="0" smtClean="0"/>
          </a:p>
          <a:p>
            <a:r>
              <a:rPr lang="en-US" dirty="0" smtClean="0"/>
              <a:t>Salesforce Help:- </a:t>
            </a:r>
            <a:r>
              <a:rPr lang="en-US" dirty="0">
                <a:hlinkClick r:id="rId2"/>
              </a:rPr>
              <a:t>https://help.salesforce.com/articleView?id=workflow_rules_new.htm&amp;type=0&amp;language=en_US&amp;release=204.14#firstQueryMeta=%</a:t>
            </a:r>
            <a:r>
              <a:rPr lang="en-US" dirty="0" smtClean="0">
                <a:hlinkClick r:id="rId2"/>
              </a:rPr>
              <a:t>5Bobject%2520Object%5D</a:t>
            </a:r>
            <a:endParaRPr lang="en-US" dirty="0" smtClean="0"/>
          </a:p>
          <a:p>
            <a:r>
              <a:rPr lang="en-US" dirty="0" smtClean="0"/>
              <a:t>YouTube:-  </a:t>
            </a:r>
            <a:r>
              <a:rPr lang="en-US" dirty="0" smtClean="0">
                <a:hlinkClick r:id="rId3"/>
              </a:rPr>
              <a:t>https</a:t>
            </a:r>
            <a:r>
              <a:rPr lang="en-US" dirty="0">
                <a:hlinkClick r:id="rId3"/>
              </a:rPr>
              <a:t>://</a:t>
            </a:r>
            <a:r>
              <a:rPr lang="en-US" dirty="0" smtClean="0">
                <a:hlinkClick r:id="rId3"/>
              </a:rPr>
              <a:t>www.Youtube.com/watch?v=kF0_6d3Jzf4</a:t>
            </a:r>
            <a:r>
              <a:rPr lang="en-US" dirty="0" smtClean="0"/>
              <a:t/>
            </a:r>
            <a:br>
              <a:rPr lang="en-US" dirty="0" smtClean="0"/>
            </a:b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119</a:t>
            </a:fld>
            <a:endParaRPr lang="en-US"/>
          </a:p>
        </p:txBody>
      </p:sp>
    </p:spTree>
    <p:extLst>
      <p:ext uri="{BB962C8B-B14F-4D97-AF65-F5344CB8AC3E}">
        <p14:creationId xmlns:p14="http://schemas.microsoft.com/office/powerpoint/2010/main" val="3087952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672934"/>
            <a:ext cx="10882258" cy="5359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834965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Salesforce Overview      |    </a:t>
            </a:r>
            <a:endParaRPr lang="en-US" dirty="0"/>
          </a:p>
        </p:txBody>
      </p:sp>
      <p:sp>
        <p:nvSpPr>
          <p:cNvPr id="3" name="Slide Number Placeholder 2"/>
          <p:cNvSpPr>
            <a:spLocks noGrp="1"/>
          </p:cNvSpPr>
          <p:nvPr>
            <p:ph type="sldNum" sz="quarter" idx="12"/>
          </p:nvPr>
        </p:nvSpPr>
        <p:spPr/>
        <p:txBody>
          <a:bodyPr/>
          <a:lstStyle/>
          <a:p>
            <a:fld id="{28FB983F-084D-4DA7-AABC-3CDAF90E0807}" type="slidenum">
              <a:rPr lang="en-US" smtClean="0"/>
              <a:t>120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49480"/>
            <a:ext cx="11054339" cy="595607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919398" y="2947916"/>
            <a:ext cx="2183642" cy="1754326"/>
          </a:xfrm>
          <a:prstGeom prst="rect">
            <a:avLst/>
          </a:prstGeom>
          <a:noFill/>
        </p:spPr>
        <p:txBody>
          <a:bodyPr wrap="square" rtlCol="0">
            <a:spAutoFit/>
          </a:bodyPr>
          <a:lstStyle/>
          <a:p>
            <a:r>
              <a:rPr lang="en-US" dirty="0" smtClean="0">
                <a:solidFill>
                  <a:srgbClr val="FF0000"/>
                </a:solidFill>
              </a:rPr>
              <a:t>As Criteria is meeting as per example, Workflow will update ‘Score’ to 100 automatically once record is saved</a:t>
            </a:r>
            <a:endParaRPr lang="en-US" dirty="0">
              <a:solidFill>
                <a:srgbClr val="FF0000"/>
              </a:solidFill>
            </a:endParaRPr>
          </a:p>
        </p:txBody>
      </p:sp>
      <p:cxnSp>
        <p:nvCxnSpPr>
          <p:cNvPr id="14" name="Straight Arrow Connector 13"/>
          <p:cNvCxnSpPr/>
          <p:nvPr/>
        </p:nvCxnSpPr>
        <p:spPr>
          <a:xfrm>
            <a:off x="7096837" y="3507475"/>
            <a:ext cx="62779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rot="10800000" flipV="1">
            <a:off x="3766782" y="3825079"/>
            <a:ext cx="1152616" cy="610443"/>
          </a:xfrm>
          <a:prstGeom prst="curvedConnector3">
            <a:avLst>
              <a:gd name="adj1" fmla="val 2631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3734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Salesforce Overview      |    </a:t>
            </a:r>
            <a:endParaRPr lang="en-US" dirty="0"/>
          </a:p>
        </p:txBody>
      </p:sp>
      <p:sp>
        <p:nvSpPr>
          <p:cNvPr id="3" name="Slide Number Placeholder 2"/>
          <p:cNvSpPr>
            <a:spLocks noGrp="1"/>
          </p:cNvSpPr>
          <p:nvPr>
            <p:ph type="sldNum" sz="quarter" idx="12"/>
          </p:nvPr>
        </p:nvSpPr>
        <p:spPr/>
        <p:txBody>
          <a:bodyPr/>
          <a:lstStyle/>
          <a:p>
            <a:fld id="{28FB983F-084D-4DA7-AABC-3CDAF90E0807}" type="slidenum">
              <a:rPr lang="en-US" smtClean="0"/>
              <a:t>121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69894"/>
            <a:ext cx="10645254" cy="5735656"/>
          </a:xfrm>
          <a:prstGeom prst="rect">
            <a:avLst/>
          </a:prstGeom>
          <a:ln>
            <a:noFill/>
          </a:ln>
          <a:effectLst>
            <a:outerShdw blurRad="292100" dist="139700" dir="2700000" algn="tl" rotWithShape="0">
              <a:srgbClr val="333333">
                <a:alpha val="65000"/>
              </a:srgbClr>
            </a:outerShdw>
          </a:effectLst>
        </p:spPr>
      </p:pic>
      <p:cxnSp>
        <p:nvCxnSpPr>
          <p:cNvPr id="8" name="Straight Arrow Connector 7"/>
          <p:cNvCxnSpPr/>
          <p:nvPr/>
        </p:nvCxnSpPr>
        <p:spPr>
          <a:xfrm flipH="1">
            <a:off x="3179928" y="4544704"/>
            <a:ext cx="7096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21623" y="3870726"/>
            <a:ext cx="3411941" cy="923330"/>
          </a:xfrm>
          <a:prstGeom prst="rect">
            <a:avLst/>
          </a:prstGeom>
          <a:noFill/>
        </p:spPr>
        <p:txBody>
          <a:bodyPr wrap="square" rtlCol="0">
            <a:spAutoFit/>
          </a:bodyPr>
          <a:lstStyle/>
          <a:p>
            <a:r>
              <a:rPr lang="en-US" dirty="0" smtClean="0">
                <a:solidFill>
                  <a:srgbClr val="FF0000"/>
                </a:solidFill>
              </a:rPr>
              <a:t>Workflow has updated field value from blank to 100 post meeting criteria (i.e. Amount &gt;= 10,000)</a:t>
            </a:r>
            <a:endParaRPr lang="en-US" dirty="0">
              <a:solidFill>
                <a:srgbClr val="FF0000"/>
              </a:solidFill>
            </a:endParaRPr>
          </a:p>
        </p:txBody>
      </p:sp>
    </p:spTree>
    <p:extLst>
      <p:ext uri="{BB962C8B-B14F-4D97-AF65-F5344CB8AC3E}">
        <p14:creationId xmlns:p14="http://schemas.microsoft.com/office/powerpoint/2010/main" val="25570432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normAutofit lnSpcReduction="10000"/>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a New Workflow Rule on Opportunity to capture Account – Industry value in Opportunity – Description whenever Opportunity is created and edited.</a:t>
            </a:r>
          </a:p>
          <a:p>
            <a:pPr marL="514350" indent="-514350">
              <a:buAutoNum type="arabicPeriod"/>
            </a:pPr>
            <a:r>
              <a:rPr lang="en-US" dirty="0" smtClean="0"/>
              <a:t>Create a New Workflow Rule on Contact </a:t>
            </a:r>
            <a:r>
              <a:rPr lang="en-US" dirty="0"/>
              <a:t>to send an email alert to </a:t>
            </a:r>
            <a:r>
              <a:rPr lang="en-US" dirty="0" smtClean="0"/>
              <a:t>Contact </a:t>
            </a:r>
            <a:r>
              <a:rPr lang="en-US" dirty="0"/>
              <a:t>Owner whenever new </a:t>
            </a:r>
            <a:r>
              <a:rPr lang="en-US" dirty="0" smtClean="0"/>
              <a:t>contact is </a:t>
            </a:r>
            <a:r>
              <a:rPr lang="en-US" dirty="0"/>
              <a:t>created</a:t>
            </a:r>
            <a:r>
              <a:rPr lang="en-US" dirty="0" smtClean="0"/>
              <a:t>.</a:t>
            </a:r>
          </a:p>
          <a:p>
            <a:pPr marL="514350" indent="-514350">
              <a:buAutoNum type="arabicPeriod"/>
            </a:pPr>
            <a:r>
              <a:rPr lang="en-US" dirty="0" smtClean="0"/>
              <a:t>Create a New Workflow Rule on Opportunity to send an email alert to Opportunity Owner if there is no work done on particular opportunity more than 24 hours.</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122</a:t>
            </a:fld>
            <a:endParaRPr lang="en-US"/>
          </a:p>
        </p:txBody>
      </p:sp>
    </p:spTree>
    <p:extLst>
      <p:ext uri="{BB962C8B-B14F-4D97-AF65-F5344CB8AC3E}">
        <p14:creationId xmlns:p14="http://schemas.microsoft.com/office/powerpoint/2010/main" val="24424348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60659"/>
            <a:ext cx="10515600" cy="600075"/>
          </a:xfrm>
        </p:spPr>
        <p:txBody>
          <a:bodyPr>
            <a:normAutofit fontScale="90000"/>
          </a:bodyPr>
          <a:lstStyle/>
          <a:p>
            <a:r>
              <a:rPr lang="en-US" dirty="0" smtClean="0"/>
              <a:t>  Process Builder</a:t>
            </a:r>
            <a:endParaRPr lang="en-US" dirty="0"/>
          </a:p>
        </p:txBody>
      </p:sp>
      <p:sp>
        <p:nvSpPr>
          <p:cNvPr id="3" name="Content Placeholder 2"/>
          <p:cNvSpPr>
            <a:spLocks noGrp="1"/>
          </p:cNvSpPr>
          <p:nvPr>
            <p:ph idx="1"/>
          </p:nvPr>
        </p:nvSpPr>
        <p:spPr>
          <a:xfrm>
            <a:off x="838200" y="1323833"/>
            <a:ext cx="10515600" cy="4853130"/>
          </a:xfrm>
        </p:spPr>
        <p:txBody>
          <a:bodyPr>
            <a:normAutofit fontScale="92500" lnSpcReduction="20000"/>
          </a:bodyPr>
          <a:lstStyle/>
          <a:p>
            <a:pPr marL="0" indent="0">
              <a:buNone/>
            </a:pPr>
            <a:r>
              <a:rPr lang="en-US" dirty="0"/>
              <a:t>Basically </a:t>
            </a:r>
            <a:r>
              <a:rPr lang="en-US" dirty="0" smtClean="0"/>
              <a:t>Process Builder </a:t>
            </a:r>
            <a:r>
              <a:rPr lang="en-US" dirty="0"/>
              <a:t>is advance version of </a:t>
            </a:r>
            <a:r>
              <a:rPr lang="en-US" dirty="0" smtClean="0"/>
              <a:t>Workflow</a:t>
            </a:r>
            <a:r>
              <a:rPr lang="en-US" dirty="0"/>
              <a:t>.</a:t>
            </a:r>
            <a:br>
              <a:rPr lang="en-US" dirty="0"/>
            </a:br>
            <a:r>
              <a:rPr lang="en-US" dirty="0"/>
              <a:t>1)  Process </a:t>
            </a:r>
            <a:r>
              <a:rPr lang="en-US" dirty="0" smtClean="0"/>
              <a:t>Builder </a:t>
            </a:r>
            <a:r>
              <a:rPr lang="en-US" dirty="0"/>
              <a:t>is mainly used to avoid use of multiple </a:t>
            </a:r>
            <a:r>
              <a:rPr lang="en-US" dirty="0" smtClean="0"/>
              <a:t>Workflow </a:t>
            </a:r>
            <a:r>
              <a:rPr lang="en-US" dirty="0"/>
              <a:t>because one </a:t>
            </a:r>
            <a:r>
              <a:rPr lang="en-US" dirty="0" smtClean="0"/>
              <a:t>Workflow </a:t>
            </a:r>
            <a:r>
              <a:rPr lang="en-US" dirty="0"/>
              <a:t>can have only one condition and criteria action but one </a:t>
            </a:r>
            <a:r>
              <a:rPr lang="en-US" dirty="0" smtClean="0"/>
              <a:t>Process Builder </a:t>
            </a:r>
            <a:r>
              <a:rPr lang="en-US" dirty="0"/>
              <a:t>can have multiple if/else condition.</a:t>
            </a:r>
            <a:br>
              <a:rPr lang="en-US" dirty="0"/>
            </a:br>
            <a:r>
              <a:rPr lang="en-US" dirty="0"/>
              <a:t>2) Process builder allow you to update </a:t>
            </a:r>
            <a:r>
              <a:rPr lang="en-US" dirty="0" smtClean="0"/>
              <a:t>Child </a:t>
            </a:r>
            <a:r>
              <a:rPr lang="en-US" dirty="0"/>
              <a:t>record where as </a:t>
            </a:r>
            <a:r>
              <a:rPr lang="en-US" dirty="0" smtClean="0"/>
              <a:t>Workflow does not</a:t>
            </a:r>
            <a:r>
              <a:rPr lang="en-US" dirty="0"/>
              <a:t>.</a:t>
            </a:r>
            <a:br>
              <a:rPr lang="en-US" dirty="0"/>
            </a:br>
            <a:r>
              <a:rPr lang="en-US" dirty="0"/>
              <a:t>3) Process </a:t>
            </a:r>
            <a:r>
              <a:rPr lang="en-US" dirty="0" smtClean="0"/>
              <a:t>Builder </a:t>
            </a:r>
            <a:r>
              <a:rPr lang="en-US" dirty="0"/>
              <a:t>can call your </a:t>
            </a:r>
            <a:r>
              <a:rPr lang="en-US" dirty="0" smtClean="0"/>
              <a:t>Apex </a:t>
            </a:r>
            <a:r>
              <a:rPr lang="en-US" dirty="0"/>
              <a:t>code so it can send email alerts, submit records for approvals using apex code whereas </a:t>
            </a:r>
            <a:r>
              <a:rPr lang="en-US" dirty="0" smtClean="0"/>
              <a:t>Workflow </a:t>
            </a:r>
            <a:r>
              <a:rPr lang="en-US" dirty="0"/>
              <a:t>cannot call </a:t>
            </a:r>
            <a:r>
              <a:rPr lang="en-US" dirty="0" smtClean="0"/>
              <a:t>Apex </a:t>
            </a:r>
            <a:r>
              <a:rPr lang="en-US" dirty="0"/>
              <a:t>but </a:t>
            </a:r>
            <a:r>
              <a:rPr lang="en-US" dirty="0" smtClean="0"/>
              <a:t>can </a:t>
            </a:r>
            <a:r>
              <a:rPr lang="en-US" dirty="0"/>
              <a:t>send </a:t>
            </a:r>
            <a:r>
              <a:rPr lang="en-US" dirty="0" smtClean="0"/>
              <a:t>Email/Outbound </a:t>
            </a:r>
            <a:r>
              <a:rPr lang="en-US" dirty="0"/>
              <a:t>alert only  without code</a:t>
            </a:r>
            <a:r>
              <a:rPr lang="en-US" dirty="0" smtClean="0"/>
              <a:t>.</a:t>
            </a:r>
          </a:p>
          <a:p>
            <a:pPr marL="0" indent="0">
              <a:buNone/>
            </a:pPr>
            <a:endParaRPr lang="en-US" dirty="0"/>
          </a:p>
          <a:p>
            <a:pPr marL="0" indent="0">
              <a:buNone/>
            </a:pPr>
            <a:r>
              <a:rPr lang="en-US" dirty="0" smtClean="0"/>
              <a:t>Salesforce Help</a:t>
            </a:r>
            <a:r>
              <a:rPr lang="en-US" dirty="0"/>
              <a:t>:-  </a:t>
            </a:r>
            <a:r>
              <a:rPr lang="en-US" dirty="0">
                <a:hlinkClick r:id="rId2"/>
              </a:rPr>
              <a:t>https://</a:t>
            </a:r>
            <a:r>
              <a:rPr lang="en-US" dirty="0" smtClean="0">
                <a:hlinkClick r:id="rId2"/>
              </a:rPr>
              <a:t>help.salesforce.com/articleView?id=process_overview.htm&amp;type=0&amp;language=en_US&amp;release=204.17</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www.youtube.com/watch?v=WwwliJjx61M</a:t>
            </a:r>
            <a:endParaRPr lang="en-US" dirty="0" smtClean="0"/>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123</a:t>
            </a:fld>
            <a:endParaRPr lang="en-US"/>
          </a:p>
        </p:txBody>
      </p:sp>
    </p:spTree>
    <p:extLst>
      <p:ext uri="{BB962C8B-B14F-4D97-AF65-F5344CB8AC3E}">
        <p14:creationId xmlns:p14="http://schemas.microsoft.com/office/powerpoint/2010/main" val="16660764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26901"/>
            <a:ext cx="10725048" cy="5778649"/>
          </a:xfrm>
          <a:prstGeom prst="rect">
            <a:avLst/>
          </a:prstGeom>
        </p:spPr>
      </p:pic>
    </p:spTree>
    <p:extLst>
      <p:ext uri="{BB962C8B-B14F-4D97-AF65-F5344CB8AC3E}">
        <p14:creationId xmlns:p14="http://schemas.microsoft.com/office/powerpoint/2010/main" val="183467409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normAutofit/>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a Process Builder on Opportunity to update Opportunity Amount in Account Description field as “Opportunity Amount </a:t>
            </a:r>
            <a:r>
              <a:rPr lang="en-US" dirty="0" err="1" smtClean="0"/>
              <a:t>xxxx</a:t>
            </a:r>
            <a:r>
              <a:rPr lang="en-US" dirty="0" smtClean="0"/>
              <a:t>”.</a:t>
            </a:r>
          </a:p>
          <a:p>
            <a:pPr marL="514350" indent="-514350">
              <a:buAutoNum type="arabicPeriod"/>
            </a:pPr>
            <a:r>
              <a:rPr lang="en-US" dirty="0" smtClean="0"/>
              <a:t>Create a Process Builder to do Time Dependent similar as Workflow Time Dependent Rule on Contact.</a:t>
            </a:r>
          </a:p>
          <a:p>
            <a:pPr marL="514350" indent="-514350">
              <a:buAutoNum type="arabicPeriod"/>
            </a:pPr>
            <a:r>
              <a:rPr lang="en-US" dirty="0" smtClean="0"/>
              <a:t>Create a Process Builder to send an email alert whenever new Contact is created.</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125</a:t>
            </a:fld>
            <a:endParaRPr lang="en-US"/>
          </a:p>
        </p:txBody>
      </p:sp>
    </p:spTree>
    <p:extLst>
      <p:ext uri="{BB962C8B-B14F-4D97-AF65-F5344CB8AC3E}">
        <p14:creationId xmlns:p14="http://schemas.microsoft.com/office/powerpoint/2010/main" val="1045679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973" y="501602"/>
            <a:ext cx="10515600" cy="600075"/>
          </a:xfrm>
        </p:spPr>
        <p:txBody>
          <a:bodyPr>
            <a:normAutofit fontScale="90000"/>
          </a:bodyPr>
          <a:lstStyle/>
          <a:p>
            <a:r>
              <a:rPr lang="en-US" dirty="0" smtClean="0"/>
              <a:t>  Approval Process</a:t>
            </a:r>
            <a:endParaRPr lang="en-US" dirty="0"/>
          </a:p>
        </p:txBody>
      </p:sp>
      <p:sp>
        <p:nvSpPr>
          <p:cNvPr id="3" name="Content Placeholder 2"/>
          <p:cNvSpPr>
            <a:spLocks noGrp="1"/>
          </p:cNvSpPr>
          <p:nvPr>
            <p:ph idx="1"/>
          </p:nvPr>
        </p:nvSpPr>
        <p:spPr>
          <a:xfrm>
            <a:off x="804328" y="1527944"/>
            <a:ext cx="10515600" cy="4777606"/>
          </a:xfrm>
        </p:spPr>
        <p:txBody>
          <a:bodyPr>
            <a:normAutofit fontScale="70000" lnSpcReduction="20000"/>
          </a:bodyPr>
          <a:lstStyle/>
          <a:p>
            <a:pPr marL="0" indent="0">
              <a:buNone/>
            </a:pPr>
            <a:r>
              <a:rPr lang="en-US" dirty="0" smtClean="0"/>
              <a:t>Approval </a:t>
            </a:r>
            <a:r>
              <a:rPr lang="en-US" dirty="0"/>
              <a:t>process is an automated process </a:t>
            </a:r>
            <a:r>
              <a:rPr lang="en-US" dirty="0" smtClean="0"/>
              <a:t>where record gets Approved or Rejected on basis of Approver’s description post referring to submitted record/s.  An</a:t>
            </a:r>
            <a:r>
              <a:rPr lang="en-US" dirty="0"/>
              <a:t> approval process is combination of steps for a record to </a:t>
            </a:r>
            <a:r>
              <a:rPr lang="en-US" dirty="0" smtClean="0"/>
              <a:t>get</a:t>
            </a:r>
            <a:r>
              <a:rPr lang="en-US" dirty="0"/>
              <a:t> </a:t>
            </a:r>
            <a:r>
              <a:rPr lang="en-US" dirty="0" smtClean="0"/>
              <a:t>submitted</a:t>
            </a:r>
            <a:r>
              <a:rPr lang="en-US" dirty="0"/>
              <a:t> </a:t>
            </a:r>
            <a:r>
              <a:rPr lang="en-US" dirty="0" smtClean="0"/>
              <a:t>and </a:t>
            </a:r>
            <a:r>
              <a:rPr lang="en-US" dirty="0"/>
              <a:t>person has to </a:t>
            </a:r>
            <a:r>
              <a:rPr lang="en-US" dirty="0" smtClean="0"/>
              <a:t>approve/reject</a:t>
            </a:r>
            <a:r>
              <a:rPr lang="en-US" dirty="0"/>
              <a:t> it each step</a:t>
            </a:r>
            <a:r>
              <a:rPr lang="en-US" dirty="0" smtClean="0"/>
              <a:t>.  A </a:t>
            </a:r>
            <a:r>
              <a:rPr lang="en-US" dirty="0"/>
              <a:t>step can apply to all the records to that object or just record that meets the certain </a:t>
            </a:r>
            <a:r>
              <a:rPr lang="en-US" dirty="0" smtClean="0"/>
              <a:t>criteria for Approval Submission.  Submitter may recall the record as per business requirement.</a:t>
            </a:r>
          </a:p>
          <a:p>
            <a:pPr marL="0" indent="0">
              <a:buNone/>
            </a:pPr>
            <a:endParaRPr lang="en-US" dirty="0" smtClean="0"/>
          </a:p>
          <a:p>
            <a:pPr marL="0" indent="0">
              <a:buNone/>
            </a:pPr>
            <a:r>
              <a:rPr lang="en-US" dirty="0" smtClean="0"/>
              <a:t>There are 2 type of Approval Process:-</a:t>
            </a:r>
          </a:p>
          <a:p>
            <a:pPr marL="0" indent="0">
              <a:buNone/>
            </a:pPr>
            <a:r>
              <a:rPr lang="en-US" b="1" dirty="0" smtClean="0"/>
              <a:t>1.  </a:t>
            </a:r>
            <a:r>
              <a:rPr lang="en-US" b="1" u="sng" dirty="0" smtClean="0"/>
              <a:t>Unanimous Approval Process</a:t>
            </a:r>
            <a:r>
              <a:rPr lang="en-US" b="1" dirty="0" smtClean="0"/>
              <a:t>:-  </a:t>
            </a:r>
            <a:r>
              <a:rPr lang="en-US" dirty="0"/>
              <a:t>Unanimous Checkbox refers to each person or group within the </a:t>
            </a:r>
            <a:r>
              <a:rPr lang="en-US" dirty="0" smtClean="0"/>
              <a:t>Approval Process</a:t>
            </a:r>
            <a:r>
              <a:rPr lang="en-US" dirty="0"/>
              <a:t>. </a:t>
            </a:r>
            <a:r>
              <a:rPr lang="en-US" dirty="0" smtClean="0"/>
              <a:t>Then </a:t>
            </a:r>
            <a:r>
              <a:rPr lang="en-US" dirty="0"/>
              <a:t>unanimous approval would require each individual person to approve before the </a:t>
            </a:r>
            <a:r>
              <a:rPr lang="en-US" dirty="0" smtClean="0"/>
              <a:t>Approval </a:t>
            </a:r>
            <a:r>
              <a:rPr lang="en-US" dirty="0"/>
              <a:t>goes </a:t>
            </a:r>
            <a:r>
              <a:rPr lang="en-US" dirty="0" smtClean="0"/>
              <a:t>through, if any one Reject it, it will get Rejected.</a:t>
            </a:r>
          </a:p>
          <a:p>
            <a:pPr marL="0" indent="0">
              <a:buNone/>
            </a:pPr>
            <a:r>
              <a:rPr lang="en-US" b="1" dirty="0" smtClean="0"/>
              <a:t>2.  </a:t>
            </a:r>
            <a:r>
              <a:rPr lang="en-US" b="1" u="sng" dirty="0" smtClean="0"/>
              <a:t>First Response</a:t>
            </a:r>
            <a:r>
              <a:rPr lang="en-US" b="1" dirty="0" smtClean="0"/>
              <a:t>:-  </a:t>
            </a:r>
            <a:r>
              <a:rPr lang="en-US" dirty="0" smtClean="0"/>
              <a:t>Approval Process Approved/Rejected on basis of First Response.</a:t>
            </a:r>
            <a:endParaRPr lang="en-US" dirty="0"/>
          </a:p>
          <a:p>
            <a:pPr marL="0" indent="0">
              <a:buNone/>
            </a:pPr>
            <a:endParaRPr lang="en-US" dirty="0" smtClean="0"/>
          </a:p>
          <a:p>
            <a:pPr marL="0" indent="0">
              <a:buNone/>
            </a:pPr>
            <a:r>
              <a:rPr lang="en-US" dirty="0" smtClean="0"/>
              <a:t>Salesforce </a:t>
            </a:r>
            <a:r>
              <a:rPr lang="en-US" dirty="0"/>
              <a:t>Help:-  </a:t>
            </a:r>
            <a:r>
              <a:rPr lang="en-US" dirty="0">
                <a:hlinkClick r:id="rId2"/>
              </a:rPr>
              <a:t>https://</a:t>
            </a:r>
            <a:r>
              <a:rPr lang="en-US" dirty="0" smtClean="0">
                <a:hlinkClick r:id="rId2"/>
              </a:rPr>
              <a:t>help.salesforce.com/articleView?id=approvals_getting_started.htm&amp;type=0&amp;language=en_US&amp;release=204.17</a:t>
            </a:r>
            <a:endParaRPr lang="en-US" dirty="0"/>
          </a:p>
          <a:p>
            <a:pPr marL="0" indent="0">
              <a:buNone/>
            </a:pPr>
            <a:r>
              <a:rPr lang="en-US" dirty="0"/>
              <a:t>YouTube:-  </a:t>
            </a:r>
            <a:r>
              <a:rPr lang="en-US" dirty="0">
                <a:hlinkClick r:id="rId3"/>
              </a:rPr>
              <a:t>https://</a:t>
            </a:r>
            <a:r>
              <a:rPr lang="en-US" dirty="0" smtClean="0">
                <a:hlinkClick r:id="rId3"/>
              </a:rPr>
              <a:t>www.youtube.com/watch?v=SGG_1eR2wyE</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126</a:t>
            </a:fld>
            <a:endParaRPr lang="en-US"/>
          </a:p>
        </p:txBody>
      </p:sp>
    </p:spTree>
    <p:extLst>
      <p:ext uri="{BB962C8B-B14F-4D97-AF65-F5344CB8AC3E}">
        <p14:creationId xmlns:p14="http://schemas.microsoft.com/office/powerpoint/2010/main" val="7442959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127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32649"/>
            <a:ext cx="10714382" cy="57729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588809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normAutofit/>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an Approval Process and try to recall, reject, &amp; approve the record.</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128</a:t>
            </a:fld>
            <a:endParaRPr lang="en-US"/>
          </a:p>
        </p:txBody>
      </p:sp>
    </p:spTree>
    <p:extLst>
      <p:ext uri="{BB962C8B-B14F-4D97-AF65-F5344CB8AC3E}">
        <p14:creationId xmlns:p14="http://schemas.microsoft.com/office/powerpoint/2010/main" val="5706030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01602"/>
            <a:ext cx="10515600" cy="600075"/>
          </a:xfrm>
        </p:spPr>
        <p:txBody>
          <a:bodyPr>
            <a:normAutofit fontScale="90000"/>
          </a:bodyPr>
          <a:lstStyle/>
          <a:p>
            <a:r>
              <a:rPr lang="en-US" dirty="0" smtClean="0"/>
              <a:t>  Reports</a:t>
            </a:r>
            <a:endParaRPr lang="en-US" dirty="0"/>
          </a:p>
        </p:txBody>
      </p:sp>
      <p:sp>
        <p:nvSpPr>
          <p:cNvPr id="3" name="Content Placeholder 2"/>
          <p:cNvSpPr>
            <a:spLocks noGrp="1"/>
          </p:cNvSpPr>
          <p:nvPr>
            <p:ph idx="1"/>
          </p:nvPr>
        </p:nvSpPr>
        <p:spPr>
          <a:xfrm>
            <a:off x="804328" y="1527944"/>
            <a:ext cx="10515600" cy="4777606"/>
          </a:xfrm>
        </p:spPr>
        <p:txBody>
          <a:bodyPr>
            <a:normAutofit fontScale="62500" lnSpcReduction="20000"/>
          </a:bodyPr>
          <a:lstStyle/>
          <a:p>
            <a:pPr marL="0" indent="0">
              <a:buNone/>
            </a:pPr>
            <a:r>
              <a:rPr lang="en-US" dirty="0"/>
              <a:t>A report is a list of records that meet the criteria you define. </a:t>
            </a:r>
            <a:r>
              <a:rPr lang="en-US" dirty="0" smtClean="0"/>
              <a:t>  Its displayed </a:t>
            </a:r>
            <a:r>
              <a:rPr lang="en-US" dirty="0"/>
              <a:t>in Salesforce in rows and columns, and can be filtered, grouped, or displayed in a graphical chart.</a:t>
            </a:r>
          </a:p>
          <a:p>
            <a:r>
              <a:rPr lang="en-US" dirty="0" smtClean="0"/>
              <a:t>Report can be Standard Report or Custom Report.</a:t>
            </a:r>
          </a:p>
          <a:p>
            <a:pPr marL="0" indent="0">
              <a:buNone/>
            </a:pPr>
            <a:r>
              <a:rPr lang="en-US" dirty="0" smtClean="0"/>
              <a:t>There are 4 types of Report.</a:t>
            </a:r>
          </a:p>
          <a:p>
            <a:pPr marL="571500" indent="-571500">
              <a:buAutoNum type="romanLcPeriod"/>
            </a:pPr>
            <a:r>
              <a:rPr lang="en-US" b="1" u="sng" dirty="0" smtClean="0"/>
              <a:t>Tabular report</a:t>
            </a:r>
            <a:r>
              <a:rPr lang="en-US" dirty="0" smtClean="0"/>
              <a:t>:-  This </a:t>
            </a:r>
            <a:r>
              <a:rPr lang="en-US" dirty="0"/>
              <a:t>is the most basic report. It displays just the row of records in a table like format with grand total. Tabular reports cannot be used for generating </a:t>
            </a:r>
            <a:r>
              <a:rPr lang="en-US" dirty="0" smtClean="0"/>
              <a:t>dashboards.</a:t>
            </a:r>
          </a:p>
          <a:p>
            <a:pPr marL="571500" indent="-571500">
              <a:buAutoNum type="romanLcPeriod"/>
            </a:pPr>
            <a:r>
              <a:rPr lang="en-US" b="1" u="sng" dirty="0" smtClean="0"/>
              <a:t>Summary report</a:t>
            </a:r>
            <a:r>
              <a:rPr lang="en-US" dirty="0" smtClean="0"/>
              <a:t>:-  This </a:t>
            </a:r>
            <a:r>
              <a:rPr lang="en-US" dirty="0"/>
              <a:t>is the most commonly type of report. It allows grouping of rows of data. It supports sorting and displaying subtotals. For example in a recruiting app, a summary report could be used to display open positions classified by department </a:t>
            </a:r>
            <a:r>
              <a:rPr lang="en-US" dirty="0" smtClean="0"/>
              <a:t>name.</a:t>
            </a:r>
          </a:p>
          <a:p>
            <a:pPr marL="571500" indent="-571500">
              <a:buAutoNum type="romanLcPeriod"/>
            </a:pPr>
            <a:r>
              <a:rPr lang="en-US" b="1" u="sng" dirty="0" smtClean="0"/>
              <a:t>Matrix report</a:t>
            </a:r>
            <a:r>
              <a:rPr lang="en-US" dirty="0" smtClean="0"/>
              <a:t>:-  This </a:t>
            </a:r>
            <a:r>
              <a:rPr lang="en-US" dirty="0"/>
              <a:t>is the most complex report format. Matrix report summarize information in a grid format. Matrix reports allows records to be grouped by both columns and </a:t>
            </a:r>
            <a:r>
              <a:rPr lang="en-US" dirty="0" smtClean="0"/>
              <a:t>rows. </a:t>
            </a:r>
            <a:r>
              <a:rPr lang="en-US" dirty="0"/>
              <a:t>Summary and Matrix reports can be used to generate </a:t>
            </a:r>
            <a:r>
              <a:rPr lang="en-US" dirty="0" smtClean="0"/>
              <a:t>dashboards.</a:t>
            </a:r>
          </a:p>
          <a:p>
            <a:pPr marL="571500" indent="-571500">
              <a:buAutoNum type="romanLcPeriod"/>
            </a:pPr>
            <a:r>
              <a:rPr lang="en-US" b="1" u="sng" dirty="0" smtClean="0"/>
              <a:t>Joined Report</a:t>
            </a:r>
            <a:r>
              <a:rPr lang="en-US" dirty="0" smtClean="0"/>
              <a:t>:-  Joined </a:t>
            </a:r>
            <a:r>
              <a:rPr lang="en-US" dirty="0"/>
              <a:t>reports let you create different views of data from multiple report types. In a joined report, data is organized in blocks</a:t>
            </a:r>
            <a:r>
              <a:rPr lang="en-US" dirty="0" smtClean="0"/>
              <a:t>.</a:t>
            </a:r>
          </a:p>
          <a:p>
            <a:r>
              <a:rPr lang="en-US" dirty="0" smtClean="0"/>
              <a:t>Salesforce Help:- </a:t>
            </a:r>
            <a:r>
              <a:rPr lang="en-US" dirty="0">
                <a:hlinkClick r:id="rId2"/>
              </a:rPr>
              <a:t>https://</a:t>
            </a:r>
            <a:r>
              <a:rPr lang="en-US" dirty="0" smtClean="0">
                <a:hlinkClick r:id="rId2"/>
              </a:rPr>
              <a:t>help.salesforce.com/articleView?id=reports_builder_editing.htm&amp;type=0&amp;language=en_US</a:t>
            </a:r>
            <a:endParaRPr lang="en-US" dirty="0"/>
          </a:p>
          <a:p>
            <a:r>
              <a:rPr lang="en-US" dirty="0" smtClean="0"/>
              <a:t>Youtube1:- </a:t>
            </a:r>
            <a:r>
              <a:rPr lang="en-US" dirty="0">
                <a:hlinkClick r:id="rId3"/>
              </a:rPr>
              <a:t>https://</a:t>
            </a:r>
            <a:r>
              <a:rPr lang="en-US" dirty="0" smtClean="0">
                <a:hlinkClick r:id="rId3"/>
              </a:rPr>
              <a:t>www.Youtube.com/watch?v=VBXeMgX6ZtE</a:t>
            </a:r>
            <a:endParaRPr lang="en-US" dirty="0"/>
          </a:p>
          <a:p>
            <a:r>
              <a:rPr lang="en-US" dirty="0" smtClean="0"/>
              <a:t>Youtube3</a:t>
            </a:r>
            <a:r>
              <a:rPr lang="en-US" dirty="0"/>
              <a:t>:- </a:t>
            </a:r>
            <a:r>
              <a:rPr lang="en-US" dirty="0">
                <a:hlinkClick r:id="rId4"/>
              </a:rPr>
              <a:t>https://</a:t>
            </a:r>
            <a:r>
              <a:rPr lang="en-US" dirty="0" smtClean="0">
                <a:hlinkClick r:id="rId4"/>
              </a:rPr>
              <a:t>www.Youtube.com/watch?v=broc6ylpeAc</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129</a:t>
            </a:fld>
            <a:endParaRPr lang="en-US"/>
          </a:p>
        </p:txBody>
      </p:sp>
    </p:spTree>
    <p:extLst>
      <p:ext uri="{BB962C8B-B14F-4D97-AF65-F5344CB8AC3E}">
        <p14:creationId xmlns:p14="http://schemas.microsoft.com/office/powerpoint/2010/main" val="1804172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10" y="531379"/>
            <a:ext cx="10515600" cy="600075"/>
          </a:xfrm>
        </p:spPr>
        <p:txBody>
          <a:bodyPr/>
          <a:lstStyle/>
          <a:p>
            <a:pPr marL="0" indent="0"/>
            <a:r>
              <a:rPr lang="en-US" dirty="0" smtClean="0"/>
              <a:t>   What </a:t>
            </a:r>
            <a:r>
              <a:rPr lang="en-US" dirty="0"/>
              <a:t>is CRM?</a:t>
            </a:r>
          </a:p>
        </p:txBody>
      </p:sp>
      <p:sp>
        <p:nvSpPr>
          <p:cNvPr id="3" name="Content Placeholder 2"/>
          <p:cNvSpPr>
            <a:spLocks noGrp="1"/>
          </p:cNvSpPr>
          <p:nvPr>
            <p:ph idx="1"/>
          </p:nvPr>
        </p:nvSpPr>
        <p:spPr>
          <a:xfrm>
            <a:off x="1018310" y="1542833"/>
            <a:ext cx="10515600" cy="4351338"/>
          </a:xfrm>
        </p:spPr>
        <p:txBody>
          <a:bodyPr>
            <a:normAutofit lnSpcReduction="10000"/>
          </a:bodyPr>
          <a:lstStyle/>
          <a:p>
            <a:r>
              <a:rPr lang="en-US" dirty="0"/>
              <a:t>A CRM system is a business tool that allows you to manage all your customers, partners and prospects information all in one place.</a:t>
            </a:r>
          </a:p>
          <a:p>
            <a:r>
              <a:rPr lang="en-US" dirty="0"/>
              <a:t>Customer Relationship Management (CRM) is a strategy for managing all your company’s relationships and interactions with your customers and potential customers. It helps you improve your profitability.</a:t>
            </a:r>
          </a:p>
          <a:p>
            <a:r>
              <a:rPr lang="en-US" dirty="0"/>
              <a:t>CRM enables you to focus on your </a:t>
            </a:r>
            <a:r>
              <a:rPr lang="en-US" dirty="0" err="1"/>
              <a:t>organisation’s</a:t>
            </a:r>
            <a:r>
              <a:rPr lang="en-US" dirty="0"/>
              <a:t> relationships with individual people – whether those are </a:t>
            </a:r>
            <a:r>
              <a:rPr lang="en-US" dirty="0" err="1"/>
              <a:t>customers,service</a:t>
            </a:r>
            <a:r>
              <a:rPr lang="en-US" dirty="0"/>
              <a:t> users, colleagues or suppliers.</a:t>
            </a:r>
          </a:p>
          <a:p>
            <a:pPr marL="0" indent="0">
              <a:buNone/>
            </a:pPr>
            <a:endParaRPr lang="en-US" dirty="0"/>
          </a:p>
          <a:p>
            <a:pPr marL="0" indent="0">
              <a:buNone/>
            </a:pPr>
            <a:r>
              <a:rPr lang="en-US" dirty="0"/>
              <a:t>YouTube:- </a:t>
            </a:r>
            <a:r>
              <a:rPr lang="en-US" dirty="0">
                <a:hlinkClick r:id="rId2"/>
              </a:rPr>
              <a:t>https://www.Youtube.com/watch?v=7me7mjvTiTI</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a:t>
            </a:fld>
            <a:endParaRPr lang="en-US" dirty="0"/>
          </a:p>
        </p:txBody>
      </p:sp>
    </p:spTree>
    <p:extLst>
      <p:ext uri="{BB962C8B-B14F-4D97-AF65-F5344CB8AC3E}">
        <p14:creationId xmlns:p14="http://schemas.microsoft.com/office/powerpoint/2010/main" val="6087661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488" y="0"/>
            <a:ext cx="10058399" cy="218751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88" y="2359274"/>
            <a:ext cx="10058400" cy="187287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88" y="4403910"/>
            <a:ext cx="10058399" cy="190164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8067212" y="986949"/>
            <a:ext cx="3330054" cy="369332"/>
          </a:xfrm>
          <a:prstGeom prst="rect">
            <a:avLst/>
          </a:prstGeom>
          <a:noFill/>
        </p:spPr>
        <p:txBody>
          <a:bodyPr wrap="square" rtlCol="0">
            <a:spAutoFit/>
          </a:bodyPr>
          <a:lstStyle/>
          <a:p>
            <a:r>
              <a:rPr lang="en-US" dirty="0" smtClean="0">
                <a:solidFill>
                  <a:srgbClr val="FF0000"/>
                </a:solidFill>
              </a:rPr>
              <a:t>Summary Report</a:t>
            </a:r>
            <a:endParaRPr lang="en-US" dirty="0">
              <a:solidFill>
                <a:srgbClr val="FF0000"/>
              </a:solidFill>
            </a:endParaRPr>
          </a:p>
        </p:txBody>
      </p:sp>
      <p:sp>
        <p:nvSpPr>
          <p:cNvPr id="10" name="TextBox 9"/>
          <p:cNvSpPr txBox="1"/>
          <p:nvPr/>
        </p:nvSpPr>
        <p:spPr>
          <a:xfrm>
            <a:off x="8067212" y="2834047"/>
            <a:ext cx="3330054" cy="369332"/>
          </a:xfrm>
          <a:prstGeom prst="rect">
            <a:avLst/>
          </a:prstGeom>
          <a:noFill/>
        </p:spPr>
        <p:txBody>
          <a:bodyPr wrap="square" rtlCol="0">
            <a:spAutoFit/>
          </a:bodyPr>
          <a:lstStyle/>
          <a:p>
            <a:r>
              <a:rPr lang="en-US" dirty="0" smtClean="0">
                <a:solidFill>
                  <a:srgbClr val="FF0000"/>
                </a:solidFill>
              </a:rPr>
              <a:t>Matrix Report</a:t>
            </a:r>
            <a:endParaRPr lang="en-US" dirty="0">
              <a:solidFill>
                <a:srgbClr val="FF0000"/>
              </a:solidFill>
            </a:endParaRPr>
          </a:p>
        </p:txBody>
      </p:sp>
      <p:sp>
        <p:nvSpPr>
          <p:cNvPr id="11" name="TextBox 10"/>
          <p:cNvSpPr txBox="1"/>
          <p:nvPr/>
        </p:nvSpPr>
        <p:spPr>
          <a:xfrm>
            <a:off x="8067212" y="5050477"/>
            <a:ext cx="3330054" cy="369332"/>
          </a:xfrm>
          <a:prstGeom prst="rect">
            <a:avLst/>
          </a:prstGeom>
          <a:noFill/>
        </p:spPr>
        <p:txBody>
          <a:bodyPr wrap="square" rtlCol="0">
            <a:spAutoFit/>
          </a:bodyPr>
          <a:lstStyle/>
          <a:p>
            <a:r>
              <a:rPr lang="en-US" dirty="0" smtClean="0">
                <a:solidFill>
                  <a:srgbClr val="FF0000"/>
                </a:solidFill>
              </a:rPr>
              <a:t>Joined Report</a:t>
            </a:r>
            <a:endParaRPr lang="en-US" dirty="0">
              <a:solidFill>
                <a:srgbClr val="FF0000"/>
              </a:solidFill>
            </a:endParaRPr>
          </a:p>
        </p:txBody>
      </p:sp>
    </p:spTree>
    <p:extLst>
      <p:ext uri="{BB962C8B-B14F-4D97-AF65-F5344CB8AC3E}">
        <p14:creationId xmlns:p14="http://schemas.microsoft.com/office/powerpoint/2010/main" val="5837639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normAutofit/>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Summary Report on Account &amp; Contact information.</a:t>
            </a:r>
          </a:p>
          <a:p>
            <a:pPr marL="514350" indent="-514350">
              <a:buAutoNum type="arabicPeriod"/>
            </a:pPr>
            <a:r>
              <a:rPr lang="en-US" dirty="0" smtClean="0"/>
              <a:t>Create Matrix Report on Opportunity for month wise information.</a:t>
            </a:r>
          </a:p>
          <a:p>
            <a:pPr marL="514350" indent="-514350">
              <a:buAutoNum type="arabicPeriod"/>
            </a:pPr>
            <a:r>
              <a:rPr lang="en-US" dirty="0" smtClean="0"/>
              <a:t>Create Table Report on Cases.</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131</a:t>
            </a:fld>
            <a:endParaRPr lang="en-US"/>
          </a:p>
        </p:txBody>
      </p:sp>
    </p:spTree>
    <p:extLst>
      <p:ext uri="{BB962C8B-B14F-4D97-AF65-F5344CB8AC3E}">
        <p14:creationId xmlns:p14="http://schemas.microsoft.com/office/powerpoint/2010/main" val="370488559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Bucket Fields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Bucket fields helps you to quickly group report records without creating a formula or a custom field on object.  Bucket field is only available in Summary Report &amp; Matrix Report.</a:t>
            </a:r>
          </a:p>
          <a:p>
            <a:pPr marL="0" indent="0">
              <a:buNone/>
            </a:pPr>
            <a:endParaRPr lang="en-US" dirty="0"/>
          </a:p>
          <a:p>
            <a:pPr marL="0" indent="0">
              <a:buNone/>
            </a:pPr>
            <a:r>
              <a:rPr lang="en-US" dirty="0" smtClean="0"/>
              <a:t>You can bucket fields, which have data types of 1</a:t>
            </a:r>
            <a:r>
              <a:rPr lang="en-US" dirty="0"/>
              <a:t>. </a:t>
            </a:r>
            <a:r>
              <a:rPr lang="en-US" dirty="0" err="1" smtClean="0"/>
              <a:t>Picklist</a:t>
            </a:r>
            <a:r>
              <a:rPr lang="en-US" dirty="0" smtClean="0"/>
              <a:t>, 2</a:t>
            </a:r>
            <a:r>
              <a:rPr lang="en-US" dirty="0"/>
              <a:t>. </a:t>
            </a:r>
            <a:r>
              <a:rPr lang="en-US" dirty="0" smtClean="0"/>
              <a:t>Number, etc.  For example, you want to group by Amount/Quantity into ranges. To do this, create a bucket field on Amount/Quantity and define the ranges.  We can also do bucket fields on </a:t>
            </a:r>
            <a:r>
              <a:rPr lang="en-US" dirty="0" err="1" smtClean="0"/>
              <a:t>Picklist</a:t>
            </a:r>
            <a:r>
              <a:rPr lang="en-US" dirty="0" smtClean="0"/>
              <a:t> field.</a:t>
            </a:r>
          </a:p>
          <a:p>
            <a:pPr marL="0" indent="0">
              <a:buNone/>
            </a:pPr>
            <a:endParaRPr lang="en-US" dirty="0" smtClean="0"/>
          </a:p>
          <a:p>
            <a:pPr marL="0" indent="0">
              <a:buNone/>
            </a:pPr>
            <a:r>
              <a:rPr lang="en-US" dirty="0" smtClean="0"/>
              <a:t>Salesforce Help</a:t>
            </a:r>
            <a:r>
              <a:rPr lang="en-US" dirty="0"/>
              <a:t>:-  </a:t>
            </a:r>
            <a:r>
              <a:rPr lang="en-US" dirty="0">
                <a:hlinkClick r:id="rId2"/>
              </a:rPr>
              <a:t>https://</a:t>
            </a:r>
            <a:r>
              <a:rPr lang="en-US" dirty="0" smtClean="0">
                <a:hlinkClick r:id="rId2"/>
              </a:rPr>
              <a:t>help.salesforce.com/articleView?id=reports_bucketing_adding.htm&amp;type=0&amp;language=en_US&amp;release=204.17</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www.youtube.com/watch?v=Dq1TkYzT-mM</a:t>
            </a: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132</a:t>
            </a:fld>
            <a:endParaRPr lang="en-US"/>
          </a:p>
        </p:txBody>
      </p:sp>
    </p:spTree>
    <p:extLst>
      <p:ext uri="{BB962C8B-B14F-4D97-AF65-F5344CB8AC3E}">
        <p14:creationId xmlns:p14="http://schemas.microsoft.com/office/powerpoint/2010/main" val="23588997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23082"/>
            <a:ext cx="10917735" cy="588246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6482687" y="2688609"/>
            <a:ext cx="696035" cy="3002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53929" y="2872998"/>
            <a:ext cx="1534680" cy="2659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93532" y="2319277"/>
            <a:ext cx="2335536" cy="369332"/>
          </a:xfrm>
          <a:prstGeom prst="rect">
            <a:avLst/>
          </a:prstGeom>
          <a:noFill/>
        </p:spPr>
        <p:txBody>
          <a:bodyPr wrap="square" rtlCol="0">
            <a:spAutoFit/>
          </a:bodyPr>
          <a:lstStyle/>
          <a:p>
            <a:r>
              <a:rPr lang="en-US" dirty="0" smtClean="0">
                <a:solidFill>
                  <a:srgbClr val="FF0000"/>
                </a:solidFill>
              </a:rPr>
              <a:t>Bucket Fields</a:t>
            </a:r>
            <a:endParaRPr lang="en-US" dirty="0">
              <a:solidFill>
                <a:srgbClr val="FF0000"/>
              </a:solidFill>
            </a:endParaRPr>
          </a:p>
        </p:txBody>
      </p:sp>
      <p:cxnSp>
        <p:nvCxnSpPr>
          <p:cNvPr id="10" name="Straight Arrow Connector 9"/>
          <p:cNvCxnSpPr/>
          <p:nvPr/>
        </p:nvCxnSpPr>
        <p:spPr>
          <a:xfrm>
            <a:off x="4899546" y="2503943"/>
            <a:ext cx="1583141" cy="334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1"/>
          </p:cNvCxnSpPr>
          <p:nvPr/>
        </p:nvCxnSpPr>
        <p:spPr>
          <a:xfrm flipH="1">
            <a:off x="2735492" y="2503943"/>
            <a:ext cx="858040" cy="334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8407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bucket field on Product Quantity.</a:t>
            </a:r>
          </a:p>
          <a:p>
            <a:pPr marL="514350" indent="-514350">
              <a:buAutoNum type="arabicPeriod"/>
            </a:pPr>
            <a:r>
              <a:rPr lang="en-US" dirty="0" smtClean="0"/>
              <a:t>Create bucket field on Lead Status.</a:t>
            </a:r>
          </a:p>
          <a:p>
            <a:pPr marL="514350" indent="-514350">
              <a:buAutoNum type="arabicPeriod"/>
            </a:pPr>
            <a:r>
              <a:rPr lang="en-US" dirty="0" smtClean="0"/>
              <a:t>Can we create bucket field on Account Name?  If not, why would be the reason.</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134</a:t>
            </a:fld>
            <a:endParaRPr lang="en-US"/>
          </a:p>
        </p:txBody>
      </p:sp>
    </p:spTree>
    <p:extLst>
      <p:ext uri="{BB962C8B-B14F-4D97-AF65-F5344CB8AC3E}">
        <p14:creationId xmlns:p14="http://schemas.microsoft.com/office/powerpoint/2010/main" val="7028587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Custom Report Types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Custom </a:t>
            </a:r>
            <a:r>
              <a:rPr lang="en-US" dirty="0"/>
              <a:t>report types </a:t>
            </a:r>
            <a:r>
              <a:rPr lang="en-US" dirty="0" smtClean="0"/>
              <a:t>created and added </a:t>
            </a:r>
            <a:r>
              <a:rPr lang="en-US" dirty="0"/>
              <a:t>by an administrator. </a:t>
            </a:r>
            <a:r>
              <a:rPr lang="en-US" dirty="0" smtClean="0"/>
              <a:t> Within </a:t>
            </a:r>
            <a:r>
              <a:rPr lang="en-US" dirty="0"/>
              <a:t>a custom report type, you can specify which objects and fields are included in the </a:t>
            </a:r>
            <a:r>
              <a:rPr lang="en-US" dirty="0" smtClean="0"/>
              <a:t>report.  When </a:t>
            </a:r>
            <a:r>
              <a:rPr lang="en-US" dirty="0"/>
              <a:t>creating a custom report type, pay very close attention to the two options when selecting relationships (Each “A” record [must / may or may not] have at least one “B” record).  The objects and relationships selected determine which records will be included when reports of this type are run.</a:t>
            </a:r>
            <a:endParaRPr lang="en-US" dirty="0" smtClean="0"/>
          </a:p>
          <a:p>
            <a:pPr marL="0" indent="0">
              <a:buNone/>
            </a:pPr>
            <a:r>
              <a:rPr lang="en-US" dirty="0" smtClean="0"/>
              <a:t>Salesforce Help</a:t>
            </a:r>
            <a:r>
              <a:rPr lang="en-US" dirty="0"/>
              <a:t>:-  </a:t>
            </a:r>
            <a:r>
              <a:rPr lang="en-US" dirty="0">
                <a:hlinkClick r:id="rId2"/>
              </a:rPr>
              <a:t>https://</a:t>
            </a:r>
            <a:r>
              <a:rPr lang="en-US" dirty="0" smtClean="0">
                <a:hlinkClick r:id="rId2"/>
              </a:rPr>
              <a:t>help.salesforce.com/articleView?id=reports_defining_report_types.htm&amp;type=0&amp;language=en_US&amp;release=204.17</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www.youtube.com/watch?v=cgCDsXoY46s</a:t>
            </a: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135</a:t>
            </a:fld>
            <a:endParaRPr lang="en-US"/>
          </a:p>
        </p:txBody>
      </p:sp>
    </p:spTree>
    <p:extLst>
      <p:ext uri="{BB962C8B-B14F-4D97-AF65-F5344CB8AC3E}">
        <p14:creationId xmlns:p14="http://schemas.microsoft.com/office/powerpoint/2010/main" val="990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136</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13253"/>
            <a:ext cx="10750379" cy="57922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363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2 custom report type.</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137</a:t>
            </a:fld>
            <a:endParaRPr lang="en-US"/>
          </a:p>
        </p:txBody>
      </p:sp>
    </p:spTree>
    <p:extLst>
      <p:ext uri="{BB962C8B-B14F-4D97-AF65-F5344CB8AC3E}">
        <p14:creationId xmlns:p14="http://schemas.microsoft.com/office/powerpoint/2010/main" val="12877269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a:t>  </a:t>
            </a:r>
            <a:r>
              <a:rPr lang="en-US" dirty="0" smtClean="0"/>
              <a:t> Report </a:t>
            </a:r>
            <a:r>
              <a:rPr lang="en-US" dirty="0"/>
              <a:t>Scheduling</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We </a:t>
            </a:r>
            <a:r>
              <a:rPr lang="en-US" dirty="0"/>
              <a:t>can schedule reports to run and have the results automatically emailed in HTML format to </a:t>
            </a:r>
            <a:r>
              <a:rPr lang="en-US" dirty="0" smtClean="0"/>
              <a:t>Salesforce users.</a:t>
            </a:r>
          </a:p>
          <a:p>
            <a:pPr marL="0" indent="0">
              <a:buNone/>
            </a:pPr>
            <a:endParaRPr lang="en-US" dirty="0" smtClean="0"/>
          </a:p>
          <a:p>
            <a:pPr marL="0" indent="0">
              <a:buNone/>
            </a:pPr>
            <a:r>
              <a:rPr lang="en-US" dirty="0"/>
              <a:t>Scheduling a report </a:t>
            </a:r>
            <a:r>
              <a:rPr lang="en-US" dirty="0" smtClean="0"/>
              <a:t>does three </a:t>
            </a:r>
            <a:r>
              <a:rPr lang="en-US" dirty="0"/>
              <a:t>things</a:t>
            </a:r>
            <a:r>
              <a:rPr lang="en-US" dirty="0" smtClean="0"/>
              <a:t>:</a:t>
            </a:r>
          </a:p>
          <a:p>
            <a:pPr marL="0" indent="0">
              <a:buNone/>
            </a:pPr>
            <a:r>
              <a:rPr lang="en-US" dirty="0" smtClean="0"/>
              <a:t>• </a:t>
            </a:r>
            <a:r>
              <a:rPr lang="en-US" dirty="0"/>
              <a:t>Get the latest report data without having to run the report</a:t>
            </a:r>
            <a:r>
              <a:rPr lang="en-US" dirty="0" smtClean="0"/>
              <a:t>.</a:t>
            </a:r>
          </a:p>
          <a:p>
            <a:pPr marL="0" indent="0">
              <a:buNone/>
            </a:pPr>
            <a:r>
              <a:rPr lang="en-US" dirty="0" smtClean="0"/>
              <a:t>• </a:t>
            </a:r>
            <a:r>
              <a:rPr lang="en-US" dirty="0"/>
              <a:t>Schedule a report to run automatically at regular intervals. You can schedule a report daily, weekly, or monthly. </a:t>
            </a:r>
            <a:endParaRPr lang="en-US" dirty="0" smtClean="0"/>
          </a:p>
          <a:p>
            <a:pPr marL="0" indent="0">
              <a:buNone/>
            </a:pPr>
            <a:r>
              <a:rPr lang="en-US" dirty="0" smtClean="0"/>
              <a:t>• </a:t>
            </a:r>
            <a:r>
              <a:rPr lang="en-US" dirty="0"/>
              <a:t>Email report results in HTML format. </a:t>
            </a:r>
          </a:p>
          <a:p>
            <a:pPr marL="0" indent="0">
              <a:buNone/>
            </a:pPr>
            <a:endParaRPr lang="en-US" dirty="0" smtClean="0"/>
          </a:p>
          <a:p>
            <a:pPr marL="0" indent="0">
              <a:buNone/>
            </a:pPr>
            <a:r>
              <a:rPr lang="en-US" dirty="0" smtClean="0"/>
              <a:t>Salesforce </a:t>
            </a:r>
            <a:r>
              <a:rPr lang="en-US" dirty="0"/>
              <a:t>Help:-  </a:t>
            </a:r>
            <a:r>
              <a:rPr lang="en-US" dirty="0">
                <a:hlinkClick r:id="rId2"/>
              </a:rPr>
              <a:t>https://</a:t>
            </a:r>
            <a:r>
              <a:rPr lang="en-US" dirty="0" smtClean="0">
                <a:hlinkClick r:id="rId2"/>
              </a:rPr>
              <a:t>help.salesforce.com/articleView?id=reports_schedule_overview.htm&amp;type=0&amp;language=en_US&amp;release=204.17</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www.youtube.com/watch?v=Vl8Tme5bZsQ</a:t>
            </a: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138</a:t>
            </a:fld>
            <a:endParaRPr lang="en-US"/>
          </a:p>
        </p:txBody>
      </p:sp>
    </p:spTree>
    <p:extLst>
      <p:ext uri="{BB962C8B-B14F-4D97-AF65-F5344CB8AC3E}">
        <p14:creationId xmlns:p14="http://schemas.microsoft.com/office/powerpoint/2010/main" val="4314790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139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04071"/>
            <a:ext cx="10953019" cy="5901479"/>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169994" y="4217158"/>
            <a:ext cx="6728346" cy="1255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445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944" y="531379"/>
            <a:ext cx="8956965" cy="600075"/>
          </a:xfrm>
        </p:spPr>
        <p:txBody>
          <a:bodyPr/>
          <a:lstStyle/>
          <a:p>
            <a:pPr marL="0" indent="0"/>
            <a:r>
              <a:rPr lang="en-US" dirty="0" smtClean="0"/>
              <a:t>  What is Salesforce?</a:t>
            </a:r>
            <a:endParaRPr lang="en-US" dirty="0"/>
          </a:p>
        </p:txBody>
      </p:sp>
      <p:sp>
        <p:nvSpPr>
          <p:cNvPr id="3" name="Content Placeholder 2"/>
          <p:cNvSpPr>
            <a:spLocks noGrp="1"/>
          </p:cNvSpPr>
          <p:nvPr>
            <p:ph idx="1"/>
          </p:nvPr>
        </p:nvSpPr>
        <p:spPr>
          <a:xfrm>
            <a:off x="1018310" y="1542833"/>
            <a:ext cx="10515600" cy="4351338"/>
          </a:xfrm>
        </p:spPr>
        <p:txBody>
          <a:bodyPr>
            <a:normAutofit fontScale="70000" lnSpcReduction="20000"/>
          </a:bodyPr>
          <a:lstStyle/>
          <a:p>
            <a:r>
              <a:rPr lang="en-US" dirty="0" smtClean="0"/>
              <a:t>Salesforce </a:t>
            </a:r>
            <a:r>
              <a:rPr lang="en-US" dirty="0"/>
              <a:t>is the innovative company behind the world’s #1 CRM solution. </a:t>
            </a:r>
            <a:r>
              <a:rPr lang="en-US" dirty="0" smtClean="0"/>
              <a:t>Salesforce software </a:t>
            </a:r>
            <a:r>
              <a:rPr lang="en-US" dirty="0"/>
              <a:t>is cloud-based, so it doesn’t require a team of IT experts to set up or manage — you just log in and start using it</a:t>
            </a:r>
            <a:r>
              <a:rPr lang="en-US" dirty="0" smtClean="0"/>
              <a:t>.</a:t>
            </a:r>
          </a:p>
          <a:p>
            <a:r>
              <a:rPr lang="en-US" dirty="0" smtClean="0"/>
              <a:t>Salesforce </a:t>
            </a:r>
            <a:r>
              <a:rPr lang="en-US" dirty="0"/>
              <a:t>is broken down into several broad categories: Sales </a:t>
            </a:r>
            <a:r>
              <a:rPr lang="en-US" dirty="0" smtClean="0"/>
              <a:t>Cloud</a:t>
            </a:r>
            <a:r>
              <a:rPr lang="en-US" dirty="0"/>
              <a:t>, Service </a:t>
            </a:r>
            <a:r>
              <a:rPr lang="en-US" dirty="0" smtClean="0"/>
              <a:t>Cloud, Data Cloud (including Jigsaw), Marketing Cloud, </a:t>
            </a:r>
            <a:r>
              <a:rPr lang="en-US" dirty="0"/>
              <a:t>Community </a:t>
            </a:r>
            <a:r>
              <a:rPr lang="en-US" dirty="0" smtClean="0"/>
              <a:t>Cloud (including </a:t>
            </a:r>
            <a:r>
              <a:rPr lang="en-US" dirty="0"/>
              <a:t>Chatter), Analytics </a:t>
            </a:r>
            <a:r>
              <a:rPr lang="en-US" dirty="0" smtClean="0"/>
              <a:t>Cloud, App </a:t>
            </a:r>
            <a:r>
              <a:rPr lang="en-US" dirty="0" err="1" smtClean="0"/>
              <a:t>Cloud,etc</a:t>
            </a:r>
            <a:r>
              <a:rPr lang="en-US" dirty="0" smtClean="0"/>
              <a:t>.</a:t>
            </a:r>
          </a:p>
          <a:p>
            <a:r>
              <a:rPr lang="en-US" dirty="0"/>
              <a:t>Salesforce has two different user interfaces: Lightning Experience and Salesforce Classic</a:t>
            </a:r>
            <a:r>
              <a:rPr lang="en-US" dirty="0" smtClean="0"/>
              <a:t>.</a:t>
            </a:r>
          </a:p>
          <a:p>
            <a:pPr marL="0" indent="0">
              <a:buNone/>
            </a:pPr>
            <a:r>
              <a:rPr lang="en-US" dirty="0" smtClean="0"/>
              <a:t>Founder and current Chairman &amp; CEO is Marc </a:t>
            </a:r>
            <a:r>
              <a:rPr lang="en-US" dirty="0" err="1" smtClean="0"/>
              <a:t>Benioff</a:t>
            </a:r>
            <a:r>
              <a:rPr lang="en-US" dirty="0" smtClean="0"/>
              <a:t>.  Headquarter is at The Landmark, San Francisco, California, U.S.  Total Revenue for 2016 is US$6.667 million.  Total </a:t>
            </a:r>
            <a:r>
              <a:rPr lang="en-US" dirty="0" err="1" smtClean="0"/>
              <a:t>Assests</a:t>
            </a:r>
            <a:r>
              <a:rPr lang="en-US" dirty="0" smtClean="0"/>
              <a:t> is US$12.77 billion in 2016.</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YouTube:- </a:t>
            </a:r>
            <a:r>
              <a:rPr lang="en-US" dirty="0">
                <a:hlinkClick r:id="rId2"/>
              </a:rPr>
              <a:t>https://</a:t>
            </a:r>
            <a:r>
              <a:rPr lang="en-US" dirty="0" smtClean="0">
                <a:hlinkClick r:id="rId2"/>
              </a:rPr>
              <a:t>www.Youtube.com/watch?v=r6hxqg3PgRQ</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299" y="4081683"/>
            <a:ext cx="1945211" cy="136164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9350" y="4081683"/>
            <a:ext cx="2947916" cy="1366761"/>
          </a:xfrm>
          <a:prstGeom prst="rect">
            <a:avLst/>
          </a:prstGeom>
        </p:spPr>
      </p:pic>
      <p:pic>
        <p:nvPicPr>
          <p:cNvPr id="1026" name="Picture 2" descr="SFDC 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8125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9593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a report and schedule it for daily at 10.00pm, if option is not available then kindly explain the same.</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140</a:t>
            </a:fld>
            <a:endParaRPr lang="en-US"/>
          </a:p>
        </p:txBody>
      </p:sp>
    </p:spTree>
    <p:extLst>
      <p:ext uri="{BB962C8B-B14F-4D97-AF65-F5344CB8AC3E}">
        <p14:creationId xmlns:p14="http://schemas.microsoft.com/office/powerpoint/2010/main" val="100002782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1" y="501602"/>
            <a:ext cx="10515600" cy="600075"/>
          </a:xfrm>
        </p:spPr>
        <p:txBody>
          <a:bodyPr>
            <a:normAutofit fontScale="90000"/>
          </a:bodyPr>
          <a:lstStyle/>
          <a:p>
            <a:r>
              <a:rPr lang="en-US" dirty="0" smtClean="0"/>
              <a:t>  Dashboards</a:t>
            </a:r>
            <a:endParaRPr lang="en-US" dirty="0"/>
          </a:p>
        </p:txBody>
      </p:sp>
      <p:sp>
        <p:nvSpPr>
          <p:cNvPr id="3" name="Content Placeholder 2"/>
          <p:cNvSpPr>
            <a:spLocks noGrp="1"/>
          </p:cNvSpPr>
          <p:nvPr>
            <p:ph idx="1"/>
          </p:nvPr>
        </p:nvSpPr>
        <p:spPr>
          <a:xfrm>
            <a:off x="804328" y="1380888"/>
            <a:ext cx="10515600" cy="4924662"/>
          </a:xfrm>
        </p:spPr>
        <p:txBody>
          <a:bodyPr>
            <a:normAutofit fontScale="62500" lnSpcReduction="20000"/>
          </a:bodyPr>
          <a:lstStyle/>
          <a:p>
            <a:pPr marL="0" indent="0">
              <a:buNone/>
            </a:pPr>
            <a:r>
              <a:rPr lang="en-US" dirty="0" smtClean="0"/>
              <a:t>Dashboards </a:t>
            </a:r>
            <a:r>
              <a:rPr lang="en-US" dirty="0"/>
              <a:t>are graphical representation of reports. Dashboards can be generated for summary or matrix reports (and not for tabular reports). Dashboards display data as per last time report was run</a:t>
            </a:r>
            <a:r>
              <a:rPr lang="en-US" dirty="0" smtClean="0"/>
              <a:t>. </a:t>
            </a:r>
            <a:r>
              <a:rPr lang="en-US" dirty="0"/>
              <a:t>The relationship between a dashboard component and report is </a:t>
            </a:r>
            <a:r>
              <a:rPr lang="en-US" dirty="0" smtClean="0"/>
              <a:t>1:1.  A </a:t>
            </a:r>
            <a:r>
              <a:rPr lang="en-US" dirty="0"/>
              <a:t>dashboard can have </a:t>
            </a:r>
            <a:r>
              <a:rPr lang="en-US" dirty="0" smtClean="0"/>
              <a:t>up to </a:t>
            </a:r>
            <a:r>
              <a:rPr lang="en-US" dirty="0"/>
              <a:t>20 </a:t>
            </a:r>
            <a:r>
              <a:rPr lang="en-US" dirty="0" smtClean="0"/>
              <a:t>components.</a:t>
            </a:r>
            <a:r>
              <a:rPr lang="en-US" dirty="0"/>
              <a:t/>
            </a:r>
            <a:br>
              <a:rPr lang="en-US" dirty="0"/>
            </a:br>
            <a:endParaRPr lang="en-US" dirty="0" smtClean="0"/>
          </a:p>
          <a:p>
            <a:pPr marL="0" indent="0">
              <a:buNone/>
            </a:pPr>
            <a:r>
              <a:rPr lang="en-US" dirty="0" smtClean="0"/>
              <a:t>Type of Dashboard Components:</a:t>
            </a:r>
          </a:p>
          <a:p>
            <a:pPr marL="0" indent="0">
              <a:buNone/>
            </a:pPr>
            <a:endParaRPr lang="en-US" dirty="0" smtClean="0"/>
          </a:p>
          <a:p>
            <a:pPr marL="0" indent="0">
              <a:buNone/>
            </a:pPr>
            <a:r>
              <a:rPr lang="en-US" dirty="0" smtClean="0"/>
              <a:t>1.	Horizontal </a:t>
            </a:r>
            <a:r>
              <a:rPr lang="en-US" dirty="0"/>
              <a:t>Bar </a:t>
            </a:r>
            <a:r>
              <a:rPr lang="en-US" dirty="0" smtClean="0"/>
              <a:t>Chart		2.	Vertical </a:t>
            </a:r>
            <a:r>
              <a:rPr lang="en-US" dirty="0"/>
              <a:t>Bar Chart</a:t>
            </a:r>
          </a:p>
          <a:p>
            <a:pPr marL="0" indent="0">
              <a:buNone/>
            </a:pPr>
            <a:r>
              <a:rPr lang="en-US" dirty="0" smtClean="0"/>
              <a:t>3.	Line Chart			4.	Pie </a:t>
            </a:r>
            <a:r>
              <a:rPr lang="en-US" dirty="0"/>
              <a:t>Chart</a:t>
            </a:r>
          </a:p>
          <a:p>
            <a:pPr marL="0" indent="0">
              <a:buNone/>
            </a:pPr>
            <a:r>
              <a:rPr lang="en-US" dirty="0" smtClean="0"/>
              <a:t>5.	Donut Chart			6.	Funnel </a:t>
            </a:r>
            <a:r>
              <a:rPr lang="en-US" dirty="0"/>
              <a:t>Chart</a:t>
            </a:r>
          </a:p>
          <a:p>
            <a:pPr marL="0" indent="0">
              <a:buNone/>
            </a:pPr>
            <a:r>
              <a:rPr lang="en-US" dirty="0" smtClean="0"/>
              <a:t>7.	Scatter Chart			8.	Gauge</a:t>
            </a:r>
            <a:endParaRPr lang="en-US" dirty="0"/>
          </a:p>
          <a:p>
            <a:pPr marL="0" indent="0">
              <a:buNone/>
            </a:pPr>
            <a:r>
              <a:rPr lang="en-US" dirty="0" smtClean="0"/>
              <a:t>9.	Metric				10.	Table</a:t>
            </a:r>
            <a:endParaRPr lang="en-US" dirty="0"/>
          </a:p>
          <a:p>
            <a:pPr marL="514350" indent="-514350">
              <a:buAutoNum type="arabicPeriod" startAt="11"/>
            </a:pPr>
            <a:r>
              <a:rPr lang="en-US" dirty="0" smtClean="0"/>
              <a:t>        Visualforce Page</a:t>
            </a:r>
          </a:p>
          <a:p>
            <a:pPr marL="0" indent="0">
              <a:buNone/>
            </a:pPr>
            <a:endParaRPr lang="en-US" dirty="0"/>
          </a:p>
          <a:p>
            <a:r>
              <a:rPr lang="en-US" dirty="0" smtClean="0"/>
              <a:t>Salesforce Help:- </a:t>
            </a:r>
            <a:r>
              <a:rPr lang="en-US" dirty="0">
                <a:hlinkClick r:id="rId2"/>
              </a:rPr>
              <a:t>https://</a:t>
            </a:r>
            <a:r>
              <a:rPr lang="en-US" dirty="0" smtClean="0">
                <a:hlinkClick r:id="rId2"/>
              </a:rPr>
              <a:t>developer.salesforce.com/docs/atlas.en-us.204.0.fundamentals.meta/fundamentals/adg_reports_dashboards.htm</a:t>
            </a:r>
            <a:endParaRPr lang="en-US" dirty="0"/>
          </a:p>
          <a:p>
            <a:r>
              <a:rPr lang="en-US" dirty="0" smtClean="0"/>
              <a:t>YouTube:- </a:t>
            </a:r>
            <a:r>
              <a:rPr lang="en-US" dirty="0">
                <a:hlinkClick r:id="rId3"/>
              </a:rPr>
              <a:t>https://</a:t>
            </a:r>
            <a:r>
              <a:rPr lang="en-US" dirty="0" smtClean="0">
                <a:hlinkClick r:id="rId3"/>
              </a:rPr>
              <a:t>www.Youtube.com/watch?v=URe5YgTIPv8</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141</a:t>
            </a:fld>
            <a:endParaRPr lang="en-US"/>
          </a:p>
        </p:txBody>
      </p:sp>
    </p:spTree>
    <p:extLst>
      <p:ext uri="{BB962C8B-B14F-4D97-AF65-F5344CB8AC3E}">
        <p14:creationId xmlns:p14="http://schemas.microsoft.com/office/powerpoint/2010/main" val="254170879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1" y="501602"/>
            <a:ext cx="10515600" cy="600075"/>
          </a:xfrm>
        </p:spPr>
        <p:txBody>
          <a:bodyPr>
            <a:normAutofit fontScale="90000"/>
          </a:bodyPr>
          <a:lstStyle/>
          <a:p>
            <a:r>
              <a:rPr lang="en-US" dirty="0" smtClean="0"/>
              <a:t>  Continued…</a:t>
            </a:r>
            <a:endParaRPr lang="en-US" dirty="0"/>
          </a:p>
        </p:txBody>
      </p:sp>
      <p:sp>
        <p:nvSpPr>
          <p:cNvPr id="3" name="Content Placeholder 2"/>
          <p:cNvSpPr>
            <a:spLocks noGrp="1"/>
          </p:cNvSpPr>
          <p:nvPr>
            <p:ph idx="1"/>
          </p:nvPr>
        </p:nvSpPr>
        <p:spPr>
          <a:xfrm>
            <a:off x="838200" y="1542197"/>
            <a:ext cx="10515600" cy="4634766"/>
          </a:xfrm>
        </p:spPr>
        <p:txBody>
          <a:bodyPr>
            <a:normAutofit lnSpcReduction="10000"/>
          </a:bodyPr>
          <a:lstStyle/>
          <a:p>
            <a:pPr marL="0" indent="0">
              <a:buNone/>
            </a:pPr>
            <a:r>
              <a:rPr lang="en-US" dirty="0" smtClean="0"/>
              <a:t>There are 2 types of “Run as” option in Dashboard.</a:t>
            </a:r>
          </a:p>
          <a:p>
            <a:pPr marL="0" indent="0">
              <a:buNone/>
            </a:pPr>
            <a:endParaRPr lang="en-US" dirty="0"/>
          </a:p>
          <a:p>
            <a:pPr marL="0" indent="0">
              <a:buNone/>
            </a:pPr>
            <a:r>
              <a:rPr lang="en-US" dirty="0" smtClean="0"/>
              <a:t>1.  Run </a:t>
            </a:r>
            <a:r>
              <a:rPr lang="en-US" dirty="0"/>
              <a:t>as specified </a:t>
            </a:r>
            <a:r>
              <a:rPr lang="en-US" dirty="0" smtClean="0"/>
              <a:t>user:-  Dashboard will display information on basis of Specified User.  (E.g. Dashboard is set as “Run as specified user” as System Admin Profile – User A and Standard User Profile – User X is accessing Dashboard then Dashboard will display information on basis of run </a:t>
            </a:r>
            <a:r>
              <a:rPr lang="en-US" dirty="0"/>
              <a:t>as specified </a:t>
            </a:r>
            <a:r>
              <a:rPr lang="en-US" dirty="0" smtClean="0"/>
              <a:t>user, which is System Admin Profile – User A.)</a:t>
            </a:r>
          </a:p>
          <a:p>
            <a:pPr marL="0" indent="0">
              <a:buNone/>
            </a:pPr>
            <a:r>
              <a:rPr lang="en-US" dirty="0" smtClean="0"/>
              <a:t>2.  Run </a:t>
            </a:r>
            <a:r>
              <a:rPr lang="en-US" dirty="0"/>
              <a:t>as logged-in </a:t>
            </a:r>
            <a:r>
              <a:rPr lang="en-US" dirty="0" smtClean="0"/>
              <a:t>user (</a:t>
            </a:r>
            <a:r>
              <a:rPr lang="en-US" dirty="0"/>
              <a:t>Dynamic Dashboard</a:t>
            </a:r>
            <a:r>
              <a:rPr lang="en-US" dirty="0" smtClean="0"/>
              <a:t>):- </a:t>
            </a:r>
            <a:r>
              <a:rPr lang="en-US" dirty="0"/>
              <a:t>Dashboard will display information on basis of </a:t>
            </a:r>
            <a:r>
              <a:rPr lang="en-US" dirty="0" smtClean="0"/>
              <a:t>logged-in user.  </a:t>
            </a:r>
            <a:r>
              <a:rPr lang="en-US" dirty="0"/>
              <a:t>(E.g. Dashboard </a:t>
            </a:r>
            <a:r>
              <a:rPr lang="en-US" dirty="0" smtClean="0"/>
              <a:t>is created by System Admin, however, it is “Run as logged-in user” and </a:t>
            </a:r>
            <a:r>
              <a:rPr lang="en-US" dirty="0"/>
              <a:t>Standard User </a:t>
            </a:r>
            <a:r>
              <a:rPr lang="en-US" dirty="0" smtClean="0"/>
              <a:t>Profile – User X is </a:t>
            </a:r>
            <a:r>
              <a:rPr lang="en-US" dirty="0"/>
              <a:t>accessing Dashboard then Dashboard will display </a:t>
            </a:r>
            <a:r>
              <a:rPr lang="en-US" dirty="0" smtClean="0"/>
              <a:t>those information </a:t>
            </a:r>
            <a:r>
              <a:rPr lang="en-US" dirty="0"/>
              <a:t>on basis of Standard User </a:t>
            </a:r>
            <a:r>
              <a:rPr lang="en-US" dirty="0" smtClean="0"/>
              <a:t>profile can access.)</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142</a:t>
            </a:fld>
            <a:endParaRPr lang="en-US"/>
          </a:p>
        </p:txBody>
      </p:sp>
      <p:pic>
        <p:nvPicPr>
          <p:cNvPr id="1025" name="DefaultOcx"/>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61077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27232"/>
            <a:ext cx="11095630" cy="5978318"/>
          </a:xfrm>
          <a:prstGeom prst="rect">
            <a:avLst/>
          </a:prstGeom>
        </p:spPr>
      </p:pic>
    </p:spTree>
    <p:extLst>
      <p:ext uri="{BB962C8B-B14F-4D97-AF65-F5344CB8AC3E}">
        <p14:creationId xmlns:p14="http://schemas.microsoft.com/office/powerpoint/2010/main" val="12365219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normAutofit/>
          </a:bodyPr>
          <a:lstStyle/>
          <a:p>
            <a:pPr marL="0" indent="0">
              <a:buNone/>
            </a:pPr>
            <a:r>
              <a:rPr lang="en-US" dirty="0" smtClean="0"/>
              <a:t>  Exercise:-</a:t>
            </a:r>
          </a:p>
          <a:p>
            <a:pPr marL="0" indent="0">
              <a:buNone/>
            </a:pPr>
            <a:endParaRPr lang="en-US" dirty="0"/>
          </a:p>
          <a:p>
            <a:pPr marL="0" indent="0">
              <a:buNone/>
            </a:pPr>
            <a:r>
              <a:rPr lang="en-US" dirty="0" smtClean="0"/>
              <a:t>New Dashboard, which will include Account &amp; Contact, Opportunity, &amp; Cases information.</a:t>
            </a:r>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144</a:t>
            </a:fld>
            <a:endParaRPr lang="en-US"/>
          </a:p>
        </p:txBody>
      </p:sp>
    </p:spTree>
    <p:extLst>
      <p:ext uri="{BB962C8B-B14F-4D97-AF65-F5344CB8AC3E}">
        <p14:creationId xmlns:p14="http://schemas.microsoft.com/office/powerpoint/2010/main" val="38675829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Report/Dashboard Folder Sharing</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Reports and </a:t>
            </a:r>
            <a:r>
              <a:rPr lang="en-US" dirty="0" smtClean="0"/>
              <a:t>Dashboards </a:t>
            </a:r>
            <a:r>
              <a:rPr lang="en-US" dirty="0"/>
              <a:t>are shared through folders. You share the folder, not the </a:t>
            </a:r>
            <a:r>
              <a:rPr lang="en-US" dirty="0" smtClean="0"/>
              <a:t>Report </a:t>
            </a:r>
            <a:r>
              <a:rPr lang="en-US" dirty="0"/>
              <a:t>or </a:t>
            </a:r>
            <a:r>
              <a:rPr lang="en-US" dirty="0" smtClean="0"/>
              <a:t>Dashboard </a:t>
            </a:r>
            <a:r>
              <a:rPr lang="en-US" dirty="0"/>
              <a:t>itself. </a:t>
            </a:r>
            <a:r>
              <a:rPr lang="en-US" dirty="0" smtClean="0"/>
              <a:t> To </a:t>
            </a:r>
            <a:r>
              <a:rPr lang="en-US" dirty="0"/>
              <a:t>let others work with your </a:t>
            </a:r>
            <a:r>
              <a:rPr lang="en-US" dirty="0" smtClean="0"/>
              <a:t>Report </a:t>
            </a:r>
            <a:r>
              <a:rPr lang="en-US" dirty="0"/>
              <a:t>or </a:t>
            </a:r>
            <a:r>
              <a:rPr lang="en-US" dirty="0" smtClean="0"/>
              <a:t>Dashboard</a:t>
            </a:r>
            <a:r>
              <a:rPr lang="en-US" dirty="0"/>
              <a:t>, give them Viewer, Editor or Manager access to the folder where the </a:t>
            </a:r>
            <a:r>
              <a:rPr lang="en-US" dirty="0" smtClean="0"/>
              <a:t>Report </a:t>
            </a:r>
            <a:r>
              <a:rPr lang="en-US" dirty="0"/>
              <a:t>or </a:t>
            </a:r>
            <a:r>
              <a:rPr lang="en-US" dirty="0" smtClean="0"/>
              <a:t>Dashboard </a:t>
            </a:r>
            <a:r>
              <a:rPr lang="en-US" dirty="0"/>
              <a:t>is </a:t>
            </a:r>
            <a:r>
              <a:rPr lang="en-US" dirty="0" smtClean="0"/>
              <a:t>stored.  When Report/Dashboard sharing </a:t>
            </a:r>
            <a:r>
              <a:rPr lang="en-US" dirty="0"/>
              <a:t>is in effect, all users in the organization get Viewer access by default to </a:t>
            </a:r>
            <a:r>
              <a:rPr lang="en-US" dirty="0" smtClean="0"/>
              <a:t>Report </a:t>
            </a:r>
            <a:r>
              <a:rPr lang="en-US" dirty="0"/>
              <a:t>and </a:t>
            </a:r>
            <a:r>
              <a:rPr lang="en-US" dirty="0" smtClean="0"/>
              <a:t>Dashboard </a:t>
            </a:r>
            <a:r>
              <a:rPr lang="en-US" dirty="0"/>
              <a:t>folders that are shared with them. Users </a:t>
            </a:r>
            <a:r>
              <a:rPr lang="en-US" dirty="0" smtClean="0"/>
              <a:t>can edit and modify Report/Dashboard where they are Managers </a:t>
            </a:r>
            <a:r>
              <a:rPr lang="en-US" dirty="0"/>
              <a:t>or Editors on a given </a:t>
            </a:r>
            <a:r>
              <a:rPr lang="en-US" dirty="0" smtClean="0"/>
              <a:t>folder.</a:t>
            </a:r>
          </a:p>
          <a:p>
            <a:pPr marL="0" indent="0">
              <a:buNone/>
            </a:pPr>
            <a:endParaRPr lang="en-US" dirty="0" smtClean="0"/>
          </a:p>
          <a:p>
            <a:pPr marL="0" indent="0">
              <a:buNone/>
            </a:pPr>
            <a:r>
              <a:rPr lang="en-US" dirty="0" smtClean="0"/>
              <a:t>Salesforce </a:t>
            </a:r>
            <a:r>
              <a:rPr lang="en-US" dirty="0"/>
              <a:t>Help:-  </a:t>
            </a:r>
            <a:r>
              <a:rPr lang="en-US" dirty="0">
                <a:hlinkClick r:id="rId2"/>
              </a:rPr>
              <a:t>https://</a:t>
            </a:r>
            <a:r>
              <a:rPr lang="en-US" dirty="0" smtClean="0">
                <a:hlinkClick r:id="rId2"/>
              </a:rPr>
              <a:t>help.salesforce.com/articleView?id=analytics_share_folder.htm&amp;type=0&amp;language=en_US&amp;release=204.17</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www.youtube.com/watch?v=Jxz8Q4drihk</a:t>
            </a: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145</a:t>
            </a:fld>
            <a:endParaRPr lang="en-US"/>
          </a:p>
        </p:txBody>
      </p:sp>
    </p:spTree>
    <p:extLst>
      <p:ext uri="{BB962C8B-B14F-4D97-AF65-F5344CB8AC3E}">
        <p14:creationId xmlns:p14="http://schemas.microsoft.com/office/powerpoint/2010/main" val="34140468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50376"/>
            <a:ext cx="10867078" cy="58551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79949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few Report Folder and Dashboard Folder then set level of sharing permission as per your need.</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147</a:t>
            </a:fld>
            <a:endParaRPr lang="en-US"/>
          </a:p>
        </p:txBody>
      </p:sp>
    </p:spTree>
    <p:extLst>
      <p:ext uri="{BB962C8B-B14F-4D97-AF65-F5344CB8AC3E}">
        <p14:creationId xmlns:p14="http://schemas.microsoft.com/office/powerpoint/2010/main" val="13591136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01603"/>
            <a:ext cx="10515600" cy="600075"/>
          </a:xfrm>
        </p:spPr>
        <p:txBody>
          <a:bodyPr>
            <a:normAutofit fontScale="90000"/>
          </a:bodyPr>
          <a:lstStyle/>
          <a:p>
            <a:r>
              <a:rPr lang="en-US" dirty="0" smtClean="0"/>
              <a:t>  Communities</a:t>
            </a:r>
            <a:endParaRPr lang="en-US" dirty="0"/>
          </a:p>
        </p:txBody>
      </p:sp>
      <p:sp>
        <p:nvSpPr>
          <p:cNvPr id="3" name="Content Placeholder 2"/>
          <p:cNvSpPr>
            <a:spLocks noGrp="1"/>
          </p:cNvSpPr>
          <p:nvPr>
            <p:ph idx="1"/>
          </p:nvPr>
        </p:nvSpPr>
        <p:spPr>
          <a:xfrm>
            <a:off x="1029269" y="1527945"/>
            <a:ext cx="10515600" cy="4351338"/>
          </a:xfrm>
        </p:spPr>
        <p:txBody>
          <a:bodyPr>
            <a:normAutofit fontScale="62500" lnSpcReduction="20000"/>
          </a:bodyPr>
          <a:lstStyle/>
          <a:p>
            <a:r>
              <a:rPr lang="en-US" dirty="0"/>
              <a:t>A - Community is a </a:t>
            </a:r>
            <a:r>
              <a:rPr lang="en-US" dirty="0" smtClean="0"/>
              <a:t>powerful </a:t>
            </a:r>
            <a:r>
              <a:rPr lang="en-US" dirty="0"/>
              <a:t>tool built on Force.com Platform.</a:t>
            </a:r>
          </a:p>
          <a:p>
            <a:r>
              <a:rPr lang="en-US" dirty="0"/>
              <a:t>B - Using Communities you can </a:t>
            </a:r>
            <a:r>
              <a:rPr lang="en-US" dirty="0" smtClean="0"/>
              <a:t>engage </a:t>
            </a:r>
            <a:r>
              <a:rPr lang="en-US" dirty="0"/>
              <a:t>your Customers as your </a:t>
            </a:r>
            <a:r>
              <a:rPr lang="en-US" dirty="0" smtClean="0"/>
              <a:t>Business </a:t>
            </a:r>
            <a:r>
              <a:rPr lang="en-US" dirty="0"/>
              <a:t>Partners where they can work with you in Selling Activities.</a:t>
            </a:r>
          </a:p>
          <a:p>
            <a:r>
              <a:rPr lang="en-US" dirty="0"/>
              <a:t>C - Partners can login to Partner Community and Create a Lead in Salesforce where he will work towards converting it to an Account</a:t>
            </a:r>
            <a:r>
              <a:rPr lang="en-US" dirty="0" smtClean="0"/>
              <a:t>.</a:t>
            </a:r>
          </a:p>
          <a:p>
            <a:endParaRPr lang="en-US" dirty="0"/>
          </a:p>
          <a:p>
            <a:pPr marL="0" indent="0">
              <a:buNone/>
            </a:pPr>
            <a:r>
              <a:rPr lang="en-US" dirty="0" smtClean="0"/>
              <a:t>Example:-  </a:t>
            </a:r>
            <a:r>
              <a:rPr lang="en-US" dirty="0" err="1" smtClean="0"/>
              <a:t>Dheeraj</a:t>
            </a:r>
            <a:r>
              <a:rPr lang="en-US" dirty="0" smtClean="0"/>
              <a:t> </a:t>
            </a:r>
            <a:r>
              <a:rPr lang="en-US" dirty="0"/>
              <a:t>Bhatt is very happy with the Super Slim LEDs and services offered to ABC </a:t>
            </a:r>
            <a:r>
              <a:rPr lang="en-US" dirty="0" smtClean="0"/>
              <a:t>Ltd.  </a:t>
            </a:r>
            <a:r>
              <a:rPr lang="en-US" dirty="0"/>
              <a:t>H</a:t>
            </a:r>
            <a:r>
              <a:rPr lang="en-US" dirty="0" smtClean="0"/>
              <a:t>e </a:t>
            </a:r>
            <a:r>
              <a:rPr lang="en-US" dirty="0"/>
              <a:t>finds out that one of his Social Contact is </a:t>
            </a:r>
            <a:r>
              <a:rPr lang="en-US" dirty="0" smtClean="0"/>
              <a:t>also looking </a:t>
            </a:r>
            <a:r>
              <a:rPr lang="en-US" dirty="0"/>
              <a:t>for </a:t>
            </a:r>
            <a:r>
              <a:rPr lang="en-US" dirty="0" smtClean="0"/>
              <a:t>Super Slim LEDs</a:t>
            </a:r>
            <a:r>
              <a:rPr lang="en-US" dirty="0"/>
              <a:t>. In this Case </a:t>
            </a:r>
            <a:r>
              <a:rPr lang="en-US" dirty="0" err="1"/>
              <a:t>Dheeraj</a:t>
            </a:r>
            <a:r>
              <a:rPr lang="en-US" dirty="0"/>
              <a:t> </a:t>
            </a:r>
            <a:r>
              <a:rPr lang="en-US" dirty="0" smtClean="0"/>
              <a:t>can login </a:t>
            </a:r>
            <a:r>
              <a:rPr lang="en-US" dirty="0"/>
              <a:t>to </a:t>
            </a:r>
            <a:r>
              <a:rPr lang="en-US" dirty="0" smtClean="0"/>
              <a:t>‘Salesforce </a:t>
            </a:r>
            <a:r>
              <a:rPr lang="en-US" dirty="0"/>
              <a:t>Partner </a:t>
            </a:r>
            <a:r>
              <a:rPr lang="en-US" dirty="0" smtClean="0"/>
              <a:t>Community’ </a:t>
            </a:r>
            <a:r>
              <a:rPr lang="en-US" dirty="0"/>
              <a:t>and create a Lead for </a:t>
            </a:r>
            <a:r>
              <a:rPr lang="en-US" dirty="0" smtClean="0"/>
              <a:t>Ram.  Thus</a:t>
            </a:r>
            <a:r>
              <a:rPr lang="en-US" dirty="0"/>
              <a:t>, </a:t>
            </a:r>
            <a:r>
              <a:rPr lang="en-US" dirty="0" err="1"/>
              <a:t>Dheeraj</a:t>
            </a:r>
            <a:r>
              <a:rPr lang="en-US" dirty="0"/>
              <a:t> </a:t>
            </a:r>
            <a:r>
              <a:rPr lang="en-US" dirty="0" smtClean="0"/>
              <a:t>becomes </a:t>
            </a:r>
            <a:r>
              <a:rPr lang="en-US" dirty="0"/>
              <a:t>Ram's partner as he is helping him to grow his </a:t>
            </a:r>
            <a:r>
              <a:rPr lang="en-US" dirty="0" smtClean="0"/>
              <a:t>business.</a:t>
            </a:r>
          </a:p>
          <a:p>
            <a:pPr marL="0" indent="0">
              <a:buNone/>
            </a:pPr>
            <a:endParaRPr lang="en-US" dirty="0" smtClean="0"/>
          </a:p>
          <a:p>
            <a:r>
              <a:rPr lang="en-US" dirty="0" smtClean="0"/>
              <a:t>Salesforce Help:- </a:t>
            </a:r>
            <a:r>
              <a:rPr lang="en-US" dirty="0">
                <a:hlinkClick r:id="rId2"/>
              </a:rPr>
              <a:t>https://</a:t>
            </a:r>
            <a:r>
              <a:rPr lang="en-US" dirty="0" smtClean="0">
                <a:hlinkClick r:id="rId2"/>
              </a:rPr>
              <a:t>help.salesforce.com/articleView?id=networks_overview.htm&amp;type=0&amp;language=en_US&amp;release=204.14</a:t>
            </a:r>
            <a:endParaRPr lang="en-US" dirty="0" smtClean="0"/>
          </a:p>
          <a:p>
            <a:r>
              <a:rPr lang="en-US" dirty="0" smtClean="0"/>
              <a:t>YouTube:- </a:t>
            </a:r>
            <a:r>
              <a:rPr lang="en-US" dirty="0">
                <a:hlinkClick r:id="rId3"/>
              </a:rPr>
              <a:t>https://</a:t>
            </a:r>
            <a:r>
              <a:rPr lang="en-US" dirty="0" smtClean="0">
                <a:hlinkClick r:id="rId3"/>
              </a:rPr>
              <a:t>www.Youtube.com/watch?v=sfSMcz_H4ak</a:t>
            </a:r>
            <a:r>
              <a:rPr lang="en-US" dirty="0" smtClean="0"/>
              <a:t/>
            </a:r>
            <a:br>
              <a:rPr lang="en-US" dirty="0" smtClean="0"/>
            </a:b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148</a:t>
            </a:fld>
            <a:endParaRPr lang="en-US"/>
          </a:p>
        </p:txBody>
      </p:sp>
    </p:spTree>
    <p:extLst>
      <p:ext uri="{BB962C8B-B14F-4D97-AF65-F5344CB8AC3E}">
        <p14:creationId xmlns:p14="http://schemas.microsoft.com/office/powerpoint/2010/main" val="288391255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149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148599"/>
            <a:ext cx="10523314" cy="278856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4148919" y="1037229"/>
            <a:ext cx="5158854" cy="646331"/>
          </a:xfrm>
          <a:prstGeom prst="rect">
            <a:avLst/>
          </a:prstGeom>
          <a:noFill/>
        </p:spPr>
        <p:txBody>
          <a:bodyPr wrap="square" rtlCol="0">
            <a:spAutoFit/>
          </a:bodyPr>
          <a:lstStyle/>
          <a:p>
            <a:r>
              <a:rPr lang="en-US" dirty="0" err="1">
                <a:solidFill>
                  <a:srgbClr val="FF0000"/>
                </a:solidFill>
              </a:rPr>
              <a:t>Dheeraj</a:t>
            </a:r>
            <a:r>
              <a:rPr lang="en-US" dirty="0">
                <a:solidFill>
                  <a:srgbClr val="FF0000"/>
                </a:solidFill>
              </a:rPr>
              <a:t> logs in </a:t>
            </a:r>
            <a:r>
              <a:rPr lang="en-US" dirty="0" smtClean="0">
                <a:solidFill>
                  <a:srgbClr val="FF0000"/>
                </a:solidFill>
              </a:rPr>
              <a:t>as Partner User in Partner </a:t>
            </a:r>
            <a:r>
              <a:rPr lang="en-US" dirty="0">
                <a:solidFill>
                  <a:srgbClr val="FF0000"/>
                </a:solidFill>
              </a:rPr>
              <a:t>Community </a:t>
            </a:r>
          </a:p>
          <a:p>
            <a:endParaRPr lang="en-US" dirty="0"/>
          </a:p>
        </p:txBody>
      </p:sp>
      <p:sp>
        <p:nvSpPr>
          <p:cNvPr id="8" name="TextBox 7"/>
          <p:cNvSpPr txBox="1"/>
          <p:nvPr/>
        </p:nvSpPr>
        <p:spPr>
          <a:xfrm>
            <a:off x="804328" y="3379294"/>
            <a:ext cx="7219666" cy="369332"/>
          </a:xfrm>
          <a:prstGeom prst="rect">
            <a:avLst/>
          </a:prstGeom>
          <a:noFill/>
        </p:spPr>
        <p:txBody>
          <a:bodyPr wrap="square" rtlCol="0">
            <a:spAutoFit/>
          </a:bodyPr>
          <a:lstStyle/>
          <a:p>
            <a:endParaRPr lang="en-US" dirty="0"/>
          </a:p>
        </p:txBody>
      </p:sp>
      <p:sp>
        <p:nvSpPr>
          <p:cNvPr id="9" name="Rectangle 8"/>
          <p:cNvSpPr/>
          <p:nvPr/>
        </p:nvSpPr>
        <p:spPr>
          <a:xfrm>
            <a:off x="1582250" y="3102295"/>
            <a:ext cx="8967469" cy="646331"/>
          </a:xfrm>
          <a:prstGeom prst="rect">
            <a:avLst/>
          </a:prstGeom>
        </p:spPr>
        <p:txBody>
          <a:bodyPr wrap="square">
            <a:spAutoFit/>
          </a:bodyPr>
          <a:lstStyle/>
          <a:p>
            <a:r>
              <a:rPr lang="en-US" dirty="0" smtClean="0"/>
              <a:t>The </a:t>
            </a:r>
            <a:r>
              <a:rPr lang="en-US" dirty="0"/>
              <a:t>Partner User </a:t>
            </a:r>
            <a:r>
              <a:rPr lang="en-US" dirty="0" smtClean="0"/>
              <a:t>(Contact – </a:t>
            </a:r>
            <a:r>
              <a:rPr lang="en-US" dirty="0" err="1" smtClean="0"/>
              <a:t>Dheeraj</a:t>
            </a:r>
            <a:r>
              <a:rPr lang="en-US" dirty="0" smtClean="0"/>
              <a:t> Bhatt) can </a:t>
            </a:r>
            <a:r>
              <a:rPr lang="en-US" dirty="0"/>
              <a:t>create Leads, Opportunities and Accounts</a:t>
            </a:r>
          </a:p>
          <a:p>
            <a:endParaRPr lang="en-US" dirty="0"/>
          </a:p>
        </p:txBody>
      </p:sp>
    </p:spTree>
    <p:extLst>
      <p:ext uri="{BB962C8B-B14F-4D97-AF65-F5344CB8AC3E}">
        <p14:creationId xmlns:p14="http://schemas.microsoft.com/office/powerpoint/2010/main" val="3996268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22184"/>
            <a:ext cx="11104999" cy="598336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31558" y="990984"/>
            <a:ext cx="3193576" cy="369332"/>
          </a:xfrm>
          <a:prstGeom prst="rect">
            <a:avLst/>
          </a:prstGeom>
          <a:noFill/>
        </p:spPr>
        <p:txBody>
          <a:bodyPr wrap="square" rtlCol="0">
            <a:spAutoFit/>
          </a:bodyPr>
          <a:lstStyle/>
          <a:p>
            <a:r>
              <a:rPr lang="en-US" dirty="0" smtClean="0">
                <a:solidFill>
                  <a:srgbClr val="FF0000"/>
                </a:solidFill>
              </a:rPr>
              <a:t>Look and Feel of Salesforce CRM </a:t>
            </a:r>
            <a:endParaRPr lang="en-US" dirty="0">
              <a:solidFill>
                <a:srgbClr val="FF0000"/>
              </a:solidFill>
            </a:endParaRPr>
          </a:p>
        </p:txBody>
      </p:sp>
    </p:spTree>
    <p:extLst>
      <p:ext uri="{BB962C8B-B14F-4D97-AF65-F5344CB8AC3E}">
        <p14:creationId xmlns:p14="http://schemas.microsoft.com/office/powerpoint/2010/main" val="46818298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01602"/>
            <a:ext cx="10515600" cy="600075"/>
          </a:xfrm>
        </p:spPr>
        <p:txBody>
          <a:bodyPr>
            <a:normAutofit fontScale="90000"/>
          </a:bodyPr>
          <a:lstStyle/>
          <a:p>
            <a:r>
              <a:rPr lang="en-US" dirty="0" smtClean="0"/>
              <a:t>  Community Management</a:t>
            </a:r>
            <a:endParaRPr lang="en-US" dirty="0"/>
          </a:p>
        </p:txBody>
      </p:sp>
      <p:sp>
        <p:nvSpPr>
          <p:cNvPr id="3" name="Content Placeholder 2"/>
          <p:cNvSpPr>
            <a:spLocks noGrp="1"/>
          </p:cNvSpPr>
          <p:nvPr>
            <p:ph idx="1"/>
          </p:nvPr>
        </p:nvSpPr>
        <p:spPr>
          <a:xfrm>
            <a:off x="1029269" y="1552503"/>
            <a:ext cx="10515600" cy="4302220"/>
          </a:xfrm>
        </p:spPr>
        <p:txBody>
          <a:bodyPr>
            <a:normAutofit fontScale="92500" lnSpcReduction="10000"/>
          </a:bodyPr>
          <a:lstStyle/>
          <a:p>
            <a:pPr marL="0" indent="0">
              <a:buNone/>
            </a:pPr>
            <a:r>
              <a:rPr lang="en-US" dirty="0" smtClean="0"/>
              <a:t>Community Management is a configuration page where Members, Tab, Access, Permissions, etc. defined by System Administrator.</a:t>
            </a:r>
            <a:endParaRPr lang="en-US" dirty="0"/>
          </a:p>
          <a:p>
            <a:pPr marL="0" indent="0">
              <a:buNone/>
            </a:pPr>
            <a:endParaRPr lang="en-US" dirty="0" smtClean="0"/>
          </a:p>
          <a:p>
            <a:pPr marL="0" indent="0">
              <a:buNone/>
            </a:pPr>
            <a:r>
              <a:rPr lang="en-US" dirty="0" smtClean="0"/>
              <a:t>Example:-  Ram can </a:t>
            </a:r>
            <a:r>
              <a:rPr lang="en-US" dirty="0"/>
              <a:t>define </a:t>
            </a:r>
            <a:r>
              <a:rPr lang="en-US" dirty="0" smtClean="0"/>
              <a:t>security </a:t>
            </a:r>
            <a:r>
              <a:rPr lang="en-US" dirty="0"/>
              <a:t>for </a:t>
            </a:r>
            <a:r>
              <a:rPr lang="en-US" dirty="0" smtClean="0"/>
              <a:t>Partner Community - </a:t>
            </a:r>
            <a:r>
              <a:rPr lang="en-US" dirty="0" err="1" smtClean="0"/>
              <a:t>Dheeraj</a:t>
            </a:r>
            <a:r>
              <a:rPr lang="en-US" dirty="0" smtClean="0"/>
              <a:t> Bhatt so </a:t>
            </a:r>
            <a:r>
              <a:rPr lang="en-US" dirty="0"/>
              <a:t>that no </a:t>
            </a:r>
            <a:r>
              <a:rPr lang="en-US" dirty="0" smtClean="0"/>
              <a:t>business </a:t>
            </a:r>
            <a:r>
              <a:rPr lang="en-US" dirty="0"/>
              <a:t>specific or </a:t>
            </a:r>
            <a:r>
              <a:rPr lang="en-US" dirty="0" smtClean="0"/>
              <a:t>other </a:t>
            </a:r>
            <a:r>
              <a:rPr lang="en-US" dirty="0"/>
              <a:t>sensitive data is shared</a:t>
            </a:r>
            <a:r>
              <a:rPr lang="en-US" dirty="0" smtClean="0"/>
              <a:t>.</a:t>
            </a:r>
          </a:p>
          <a:p>
            <a:pPr marL="0" indent="0">
              <a:buNone/>
            </a:pPr>
            <a:endParaRPr lang="en-US" dirty="0"/>
          </a:p>
          <a:p>
            <a:r>
              <a:rPr lang="en-US" dirty="0" smtClean="0"/>
              <a:t>Salesforce Help:- </a:t>
            </a:r>
            <a:r>
              <a:rPr lang="en-US" dirty="0">
                <a:hlinkClick r:id="rId2"/>
              </a:rPr>
              <a:t>https://help.salesforce.com/articleView?id=networks_overview.htm&amp;type=0&amp;language=en_US&amp;release=204.14</a:t>
            </a:r>
            <a:endParaRPr lang="en-US" dirty="0"/>
          </a:p>
          <a:p>
            <a:r>
              <a:rPr lang="en-US" dirty="0" smtClean="0"/>
              <a:t>YouTube:- </a:t>
            </a:r>
            <a:r>
              <a:rPr lang="en-US" dirty="0">
                <a:hlinkClick r:id="rId3"/>
              </a:rPr>
              <a:t>https://</a:t>
            </a:r>
            <a:r>
              <a:rPr lang="en-US" dirty="0" smtClean="0">
                <a:hlinkClick r:id="rId3"/>
              </a:rPr>
              <a:t>www.Youtube.com/watch?v=sfSMcz_H4ak</a:t>
            </a:r>
            <a:r>
              <a:rPr lang="en-US" dirty="0"/>
              <a:t/>
            </a:r>
            <a:br>
              <a:rPr lang="en-US" dirty="0"/>
            </a:b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150</a:t>
            </a:fld>
            <a:endParaRPr lang="en-US"/>
          </a:p>
        </p:txBody>
      </p:sp>
    </p:spTree>
    <p:extLst>
      <p:ext uri="{BB962C8B-B14F-4D97-AF65-F5344CB8AC3E}">
        <p14:creationId xmlns:p14="http://schemas.microsoft.com/office/powerpoint/2010/main" val="186614582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93040"/>
            <a:ext cx="10059290" cy="581251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018663" y="1064525"/>
            <a:ext cx="4271749" cy="369332"/>
          </a:xfrm>
          <a:prstGeom prst="rect">
            <a:avLst/>
          </a:prstGeom>
          <a:noFill/>
        </p:spPr>
        <p:txBody>
          <a:bodyPr wrap="square" rtlCol="0">
            <a:spAutoFit/>
          </a:bodyPr>
          <a:lstStyle/>
          <a:p>
            <a:r>
              <a:rPr lang="en-US" dirty="0" smtClean="0">
                <a:solidFill>
                  <a:srgbClr val="FF0000"/>
                </a:solidFill>
              </a:rPr>
              <a:t>Configuring Community Management</a:t>
            </a:r>
            <a:endParaRPr lang="en-US" dirty="0">
              <a:solidFill>
                <a:srgbClr val="FF0000"/>
              </a:solidFill>
            </a:endParaRPr>
          </a:p>
        </p:txBody>
      </p:sp>
    </p:spTree>
    <p:extLst>
      <p:ext uri="{BB962C8B-B14F-4D97-AF65-F5344CB8AC3E}">
        <p14:creationId xmlns:p14="http://schemas.microsoft.com/office/powerpoint/2010/main" val="88763565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7955"/>
            <a:ext cx="10515600" cy="600075"/>
          </a:xfrm>
        </p:spPr>
        <p:txBody>
          <a:bodyPr/>
          <a:lstStyle/>
          <a:p>
            <a:r>
              <a:rPr lang="en-US" dirty="0" smtClean="0"/>
              <a:t>      Answers</a:t>
            </a:r>
            <a:endParaRPr lang="en-US" dirty="0"/>
          </a:p>
        </p:txBody>
      </p:sp>
      <p:sp>
        <p:nvSpPr>
          <p:cNvPr id="3" name="Content Placeholder 2"/>
          <p:cNvSpPr>
            <a:spLocks noGrp="1"/>
          </p:cNvSpPr>
          <p:nvPr>
            <p:ph idx="1"/>
          </p:nvPr>
        </p:nvSpPr>
        <p:spPr>
          <a:xfrm>
            <a:off x="838200" y="1473957"/>
            <a:ext cx="10515600" cy="4703005"/>
          </a:xfrm>
        </p:spPr>
        <p:txBody>
          <a:bodyPr>
            <a:normAutofit/>
          </a:bodyPr>
          <a:lstStyle/>
          <a:p>
            <a:pPr marL="0" indent="0">
              <a:buNone/>
            </a:pPr>
            <a:r>
              <a:rPr lang="en-US" dirty="0"/>
              <a:t>Answers </a:t>
            </a:r>
            <a:r>
              <a:rPr lang="en-US" dirty="0" smtClean="0"/>
              <a:t>or Chatter Answers is </a:t>
            </a:r>
            <a:r>
              <a:rPr lang="en-US" dirty="0"/>
              <a:t>a self-service support community where users can post questions and receive answers and comments from other users or your support agents</a:t>
            </a:r>
            <a:r>
              <a:rPr lang="en-US" dirty="0" smtClean="0"/>
              <a:t>. </a:t>
            </a:r>
            <a:r>
              <a:rPr lang="en-US" dirty="0"/>
              <a:t>Community members can then vote on the helpfulness of each reply, and the person who asked the question can mark one reply as the best answer.</a:t>
            </a:r>
            <a:endParaRPr lang="en-US" dirty="0" smtClean="0"/>
          </a:p>
          <a:p>
            <a:pPr marL="0" indent="0">
              <a:buNone/>
            </a:pPr>
            <a:endParaRPr lang="en-US" dirty="0" smtClean="0"/>
          </a:p>
          <a:p>
            <a:pPr marL="0" indent="0">
              <a:buNone/>
            </a:pPr>
            <a:r>
              <a:rPr lang="en-US" dirty="0"/>
              <a:t>Salesforce Help:- </a:t>
            </a:r>
            <a:r>
              <a:rPr lang="en-US" dirty="0">
                <a:hlinkClick r:id="rId2"/>
              </a:rPr>
              <a:t>https://</a:t>
            </a:r>
            <a:r>
              <a:rPr lang="en-US" dirty="0" smtClean="0">
                <a:hlinkClick r:id="rId2"/>
              </a:rPr>
              <a:t>help.salesforce.com/articleView?id=answers_overview.htm&amp;type=0&amp;language=en_US&amp;release=204.17</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www.youtube.com/watch?v=U0fnd99iEgo</a:t>
            </a:r>
            <a:endParaRPr lang="en-US" dirty="0" smtClean="0"/>
          </a:p>
          <a:p>
            <a:pPr marL="0" indent="0">
              <a:buNone/>
            </a:pPr>
            <a:endParaRPr lang="en-US" dirty="0" smtClean="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152</a:t>
            </a:fld>
            <a:endParaRPr lang="en-US"/>
          </a:p>
        </p:txBody>
      </p:sp>
    </p:spTree>
    <p:extLst>
      <p:ext uri="{BB962C8B-B14F-4D97-AF65-F5344CB8AC3E}">
        <p14:creationId xmlns:p14="http://schemas.microsoft.com/office/powerpoint/2010/main" val="3950560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97891"/>
            <a:ext cx="10058400" cy="6207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745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some Answers with help of Communities Portals</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154</a:t>
            </a:fld>
            <a:endParaRPr lang="en-US"/>
          </a:p>
        </p:txBody>
      </p:sp>
    </p:spTree>
    <p:extLst>
      <p:ext uri="{BB962C8B-B14F-4D97-AF65-F5344CB8AC3E}">
        <p14:creationId xmlns:p14="http://schemas.microsoft.com/office/powerpoint/2010/main" val="66553028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97891"/>
            <a:ext cx="10058400" cy="6207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46558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Ideas</a:t>
            </a:r>
            <a:endParaRPr lang="en-US" dirty="0"/>
          </a:p>
        </p:txBody>
      </p:sp>
      <p:sp>
        <p:nvSpPr>
          <p:cNvPr id="3" name="Content Placeholder 2"/>
          <p:cNvSpPr>
            <a:spLocks noGrp="1"/>
          </p:cNvSpPr>
          <p:nvPr>
            <p:ph idx="1"/>
          </p:nvPr>
        </p:nvSpPr>
        <p:spPr>
          <a:xfrm>
            <a:off x="838200" y="1528549"/>
            <a:ext cx="10515600" cy="4648414"/>
          </a:xfrm>
        </p:spPr>
        <p:txBody>
          <a:bodyPr>
            <a:normAutofit fontScale="70000" lnSpcReduction="20000"/>
          </a:bodyPr>
          <a:lstStyle/>
          <a:p>
            <a:pPr marL="0" indent="0">
              <a:buNone/>
            </a:pPr>
            <a:r>
              <a:rPr lang="en-US" dirty="0"/>
              <a:t>Ideas is a community of users who post, vote for, and comment on ideas. An Ideas community provides an online, transparent way for you to attract, manage, and showcase innovation</a:t>
            </a:r>
            <a:r>
              <a:rPr lang="en-US" dirty="0" smtClean="0"/>
              <a:t>.</a:t>
            </a:r>
          </a:p>
          <a:p>
            <a:pPr marL="0" indent="0">
              <a:buNone/>
            </a:pPr>
            <a:r>
              <a:rPr lang="en-US" dirty="0" smtClean="0"/>
              <a:t>There are 3 necessary </a:t>
            </a:r>
            <a:r>
              <a:rPr lang="en-US" dirty="0"/>
              <a:t>steps to set up and use Ideas. </a:t>
            </a:r>
            <a:endParaRPr lang="en-US" dirty="0" smtClean="0"/>
          </a:p>
          <a:p>
            <a:pPr marL="0" indent="0">
              <a:buNone/>
            </a:pPr>
            <a:r>
              <a:rPr lang="en-US" dirty="0" smtClean="0"/>
              <a:t>• </a:t>
            </a:r>
            <a:r>
              <a:rPr lang="en-US" dirty="0"/>
              <a:t>Ideas </a:t>
            </a:r>
            <a:r>
              <a:rPr lang="en-US" dirty="0" smtClean="0"/>
              <a:t>Preparation:-</a:t>
            </a:r>
          </a:p>
          <a:p>
            <a:pPr marL="0" indent="0">
              <a:buNone/>
            </a:pPr>
            <a:r>
              <a:rPr lang="en-US" dirty="0" smtClean="0"/>
              <a:t>It decides </a:t>
            </a:r>
            <a:r>
              <a:rPr lang="en-US" dirty="0"/>
              <a:t>who should access Ideas and the type of community you want to create for your users. </a:t>
            </a:r>
            <a:endParaRPr lang="en-US" dirty="0" smtClean="0"/>
          </a:p>
          <a:p>
            <a:pPr marL="0" indent="0">
              <a:buNone/>
            </a:pPr>
            <a:r>
              <a:rPr lang="en-US" dirty="0" smtClean="0"/>
              <a:t>• </a:t>
            </a:r>
            <a:r>
              <a:rPr lang="en-US" dirty="0"/>
              <a:t>Ideas </a:t>
            </a:r>
            <a:r>
              <a:rPr lang="en-US" dirty="0" smtClean="0"/>
              <a:t>Setup:- </a:t>
            </a:r>
          </a:p>
          <a:p>
            <a:pPr marL="0" indent="0">
              <a:buNone/>
            </a:pPr>
            <a:r>
              <a:rPr lang="en-US" dirty="0" smtClean="0"/>
              <a:t>To configure </a:t>
            </a:r>
            <a:r>
              <a:rPr lang="en-US" dirty="0"/>
              <a:t>Ideas to meet the needs of your organization. </a:t>
            </a:r>
            <a:endParaRPr lang="en-US" dirty="0" smtClean="0"/>
          </a:p>
          <a:p>
            <a:pPr marL="0" indent="0">
              <a:buNone/>
            </a:pPr>
            <a:r>
              <a:rPr lang="en-US" dirty="0" smtClean="0"/>
              <a:t>• </a:t>
            </a:r>
            <a:r>
              <a:rPr lang="en-US" dirty="0"/>
              <a:t>Ideas </a:t>
            </a:r>
            <a:r>
              <a:rPr lang="en-US" dirty="0" smtClean="0"/>
              <a:t>Administration:-  </a:t>
            </a:r>
          </a:p>
          <a:p>
            <a:pPr marL="0" indent="0">
              <a:buNone/>
            </a:pPr>
            <a:r>
              <a:rPr lang="en-US" dirty="0" smtClean="0"/>
              <a:t>To Perform </a:t>
            </a:r>
            <a:r>
              <a:rPr lang="en-US" dirty="0"/>
              <a:t>a few ongoing administration tasks to keep community members engaged</a:t>
            </a:r>
            <a:r>
              <a:rPr lang="en-US" dirty="0" smtClean="0"/>
              <a:t>.</a:t>
            </a:r>
          </a:p>
          <a:p>
            <a:pPr marL="0" indent="0">
              <a:buNone/>
            </a:pPr>
            <a:endParaRPr lang="en-US" dirty="0"/>
          </a:p>
          <a:p>
            <a:pPr marL="0" indent="0">
              <a:buNone/>
            </a:pPr>
            <a:r>
              <a:rPr lang="en-US" dirty="0" smtClean="0"/>
              <a:t>Salesforce </a:t>
            </a:r>
            <a:r>
              <a:rPr lang="en-US" dirty="0"/>
              <a:t>Help:-  </a:t>
            </a:r>
            <a:r>
              <a:rPr lang="en-US" dirty="0">
                <a:hlinkClick r:id="rId2"/>
              </a:rPr>
              <a:t>https://</a:t>
            </a:r>
            <a:r>
              <a:rPr lang="en-US" dirty="0" smtClean="0">
                <a:hlinkClick r:id="rId2"/>
              </a:rPr>
              <a:t>help.salesforce.com/articleView?id=ideas_about.htm&amp;type=0&amp;language=en_US&amp;release=204.17</a:t>
            </a:r>
            <a:endParaRPr lang="en-US" dirty="0" smtClean="0"/>
          </a:p>
          <a:p>
            <a:pPr marL="0" indent="0">
              <a:buNone/>
            </a:pPr>
            <a:r>
              <a:rPr lang="en-US" dirty="0" smtClean="0"/>
              <a:t>YouTube</a:t>
            </a:r>
            <a:r>
              <a:rPr lang="en-US" dirty="0"/>
              <a:t>:- https://</a:t>
            </a:r>
            <a:r>
              <a:rPr lang="en-US" dirty="0" smtClean="0"/>
              <a:t>www.youtube.com/watch?v=QChazhxDbq8</a:t>
            </a:r>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156</a:t>
            </a:fld>
            <a:endParaRPr lang="en-US"/>
          </a:p>
        </p:txBody>
      </p:sp>
    </p:spTree>
    <p:extLst>
      <p:ext uri="{BB962C8B-B14F-4D97-AF65-F5344CB8AC3E}">
        <p14:creationId xmlns:p14="http://schemas.microsoft.com/office/powerpoint/2010/main" val="33784134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35832"/>
            <a:ext cx="11079669" cy="596971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902053" y="2538483"/>
            <a:ext cx="2715904" cy="369332"/>
          </a:xfrm>
          <a:prstGeom prst="rect">
            <a:avLst/>
          </a:prstGeom>
          <a:noFill/>
        </p:spPr>
        <p:txBody>
          <a:bodyPr wrap="square" rtlCol="0">
            <a:spAutoFit/>
          </a:bodyPr>
          <a:lstStyle/>
          <a:p>
            <a:r>
              <a:rPr lang="en-US" dirty="0" smtClean="0">
                <a:solidFill>
                  <a:srgbClr val="FF0000"/>
                </a:solidFill>
              </a:rPr>
              <a:t>Idea</a:t>
            </a:r>
            <a:endParaRPr lang="en-US" dirty="0">
              <a:solidFill>
                <a:srgbClr val="FF0000"/>
              </a:solidFill>
            </a:endParaRPr>
          </a:p>
        </p:txBody>
      </p:sp>
    </p:spTree>
    <p:extLst>
      <p:ext uri="{BB962C8B-B14F-4D97-AF65-F5344CB8AC3E}">
        <p14:creationId xmlns:p14="http://schemas.microsoft.com/office/powerpoint/2010/main" val="14819520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2 Ideas and vote – comment on it.</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158</a:t>
            </a:fld>
            <a:endParaRPr lang="en-US"/>
          </a:p>
        </p:txBody>
      </p:sp>
    </p:spTree>
    <p:extLst>
      <p:ext uri="{BB962C8B-B14F-4D97-AF65-F5344CB8AC3E}">
        <p14:creationId xmlns:p14="http://schemas.microsoft.com/office/powerpoint/2010/main" val="944977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1" y="556193"/>
            <a:ext cx="10515600" cy="600075"/>
          </a:xfrm>
        </p:spPr>
        <p:txBody>
          <a:bodyPr>
            <a:normAutofit fontScale="90000"/>
          </a:bodyPr>
          <a:lstStyle/>
          <a:p>
            <a:r>
              <a:rPr lang="en-US" dirty="0"/>
              <a:t> </a:t>
            </a:r>
            <a:r>
              <a:rPr lang="en-US" dirty="0" smtClean="0"/>
              <a:t> Multi </a:t>
            </a:r>
            <a:r>
              <a:rPr lang="en-US" dirty="0"/>
              <a:t>Currency</a:t>
            </a:r>
          </a:p>
        </p:txBody>
      </p:sp>
      <p:sp>
        <p:nvSpPr>
          <p:cNvPr id="3" name="Content Placeholder 2"/>
          <p:cNvSpPr>
            <a:spLocks noGrp="1"/>
          </p:cNvSpPr>
          <p:nvPr>
            <p:ph idx="1"/>
          </p:nvPr>
        </p:nvSpPr>
        <p:spPr>
          <a:xfrm>
            <a:off x="1015621" y="1555240"/>
            <a:ext cx="10515600" cy="4750310"/>
          </a:xfrm>
        </p:spPr>
        <p:txBody>
          <a:bodyPr>
            <a:normAutofit fontScale="70000" lnSpcReduction="20000"/>
          </a:bodyPr>
          <a:lstStyle/>
          <a:p>
            <a:r>
              <a:rPr lang="en-US" dirty="0"/>
              <a:t>International organizations can use multiple currencies in Opportunities, Reports, Quotes, etc. currency fields.</a:t>
            </a:r>
          </a:p>
          <a:p>
            <a:r>
              <a:rPr lang="en-US" dirty="0"/>
              <a:t>It adds the ability to record amounts in different currencies. If the org don’t have multicurrency enabled, then amounts are just displayed as a number.</a:t>
            </a:r>
          </a:p>
          <a:p>
            <a:r>
              <a:rPr lang="en-US" dirty="0"/>
              <a:t>It allows amounts to be converted, displayed and reported according to manually entered exchange rates.</a:t>
            </a:r>
          </a:p>
          <a:p>
            <a:r>
              <a:rPr lang="en-US" dirty="0"/>
              <a:t>It also allows the use of manually entered dated exchange rates so the value at a certain time can be fixed</a:t>
            </a:r>
            <a:r>
              <a:rPr lang="en-US" dirty="0" smtClean="0"/>
              <a:t>.</a:t>
            </a:r>
          </a:p>
          <a:p>
            <a:r>
              <a:rPr lang="en-US" dirty="0"/>
              <a:t>Opportunities can be entered in multiple currencies.</a:t>
            </a:r>
          </a:p>
          <a:p>
            <a:r>
              <a:rPr lang="en-US" dirty="0"/>
              <a:t>Products can be priced in different currencies.</a:t>
            </a:r>
          </a:p>
          <a:p>
            <a:r>
              <a:rPr lang="en-US" dirty="0"/>
              <a:t>Reporting and forecasting can be done in record currency and corporate currency. ‘Converted’ fields are added and available for reporting.</a:t>
            </a:r>
          </a:p>
          <a:p>
            <a:endParaRPr lang="en-US" dirty="0" smtClean="0"/>
          </a:p>
          <a:p>
            <a:r>
              <a:rPr lang="en-US" dirty="0" smtClean="0"/>
              <a:t>Salesforce Help:-  </a:t>
            </a:r>
            <a:r>
              <a:rPr lang="en-US" dirty="0">
                <a:hlinkClick r:id="rId2"/>
              </a:rPr>
              <a:t>https://help.salesforce.com/articleView?id=admin_enable_multicurrency_implications.htm&amp;type=0&amp;language=en_US&amp;release=204.14#firstQueryMeta=%</a:t>
            </a:r>
            <a:r>
              <a:rPr lang="en-US" dirty="0" smtClean="0">
                <a:hlinkClick r:id="rId2"/>
              </a:rPr>
              <a:t>5Bobject%2520Object%5D</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159</a:t>
            </a:fld>
            <a:endParaRPr lang="en-US"/>
          </a:p>
        </p:txBody>
      </p:sp>
    </p:spTree>
    <p:extLst>
      <p:ext uri="{BB962C8B-B14F-4D97-AF65-F5344CB8AC3E}">
        <p14:creationId xmlns:p14="http://schemas.microsoft.com/office/powerpoint/2010/main" val="2414966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22184"/>
            <a:ext cx="11104999" cy="5983366"/>
          </a:xfrm>
          <a:prstGeom prst="rect">
            <a:avLst/>
          </a:prstGeom>
          <a:ln>
            <a:noFill/>
          </a:ln>
          <a:effectLst>
            <a:outerShdw blurRad="292100" dist="139700" dir="2700000" algn="tl" rotWithShape="0">
              <a:srgbClr val="333333">
                <a:alpha val="65000"/>
              </a:srgbClr>
            </a:outerShdw>
          </a:effectLst>
        </p:spPr>
      </p:pic>
      <p:sp>
        <p:nvSpPr>
          <p:cNvPr id="8" name="Rounded Rectangle 7"/>
          <p:cNvSpPr/>
          <p:nvPr/>
        </p:nvSpPr>
        <p:spPr>
          <a:xfrm>
            <a:off x="804328" y="1419367"/>
            <a:ext cx="10768973" cy="4230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914400" y="791570"/>
            <a:ext cx="1064525" cy="5790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04328" y="1891195"/>
            <a:ext cx="1930400" cy="2588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789158" y="964110"/>
            <a:ext cx="900753" cy="34119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689911" y="1036250"/>
            <a:ext cx="450376" cy="2466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0604310" y="964110"/>
            <a:ext cx="968991" cy="31877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287904" y="2402487"/>
            <a:ext cx="1951630" cy="369332"/>
          </a:xfrm>
          <a:prstGeom prst="rect">
            <a:avLst/>
          </a:prstGeom>
          <a:noFill/>
        </p:spPr>
        <p:txBody>
          <a:bodyPr wrap="square" rtlCol="0">
            <a:spAutoFit/>
          </a:bodyPr>
          <a:lstStyle/>
          <a:p>
            <a:r>
              <a:rPr lang="en-US" dirty="0" smtClean="0">
                <a:solidFill>
                  <a:srgbClr val="FF0000"/>
                </a:solidFill>
              </a:rPr>
              <a:t>SALESFORCE TABS</a:t>
            </a:r>
            <a:endParaRPr lang="en-US" dirty="0">
              <a:solidFill>
                <a:srgbClr val="FF0000"/>
              </a:solidFill>
            </a:endParaRPr>
          </a:p>
        </p:txBody>
      </p:sp>
      <p:sp>
        <p:nvSpPr>
          <p:cNvPr id="18" name="TextBox 17"/>
          <p:cNvSpPr txBox="1"/>
          <p:nvPr/>
        </p:nvSpPr>
        <p:spPr>
          <a:xfrm>
            <a:off x="3289117" y="1849340"/>
            <a:ext cx="3939028" cy="369332"/>
          </a:xfrm>
          <a:prstGeom prst="rect">
            <a:avLst/>
          </a:prstGeom>
          <a:noFill/>
          <a:ln>
            <a:noFill/>
          </a:ln>
        </p:spPr>
        <p:txBody>
          <a:bodyPr wrap="square" rtlCol="0">
            <a:spAutoFit/>
          </a:bodyPr>
          <a:lstStyle/>
          <a:p>
            <a:r>
              <a:rPr lang="en-US" dirty="0" smtClean="0">
                <a:solidFill>
                  <a:srgbClr val="FF0000"/>
                </a:solidFill>
              </a:rPr>
              <a:t>QUICK SEARCH FOR SETUP OPTIONS</a:t>
            </a:r>
            <a:endParaRPr lang="en-US" dirty="0">
              <a:solidFill>
                <a:srgbClr val="FF0000"/>
              </a:solidFill>
            </a:endParaRPr>
          </a:p>
        </p:txBody>
      </p:sp>
      <p:sp>
        <p:nvSpPr>
          <p:cNvPr id="19" name="Rounded Rectangle 18"/>
          <p:cNvSpPr/>
          <p:nvPr/>
        </p:nvSpPr>
        <p:spPr>
          <a:xfrm>
            <a:off x="2415654" y="964110"/>
            <a:ext cx="2315882" cy="34119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872250" y="950041"/>
            <a:ext cx="3193576" cy="369332"/>
          </a:xfrm>
          <a:prstGeom prst="rect">
            <a:avLst/>
          </a:prstGeom>
          <a:noFill/>
        </p:spPr>
        <p:txBody>
          <a:bodyPr wrap="square" rtlCol="0">
            <a:spAutoFit/>
          </a:bodyPr>
          <a:lstStyle/>
          <a:p>
            <a:r>
              <a:rPr lang="en-US" dirty="0" smtClean="0">
                <a:solidFill>
                  <a:srgbClr val="FF0000"/>
                </a:solidFill>
              </a:rPr>
              <a:t>GLOBAL SEARCH FOR DATA</a:t>
            </a:r>
            <a:endParaRPr lang="en-US" dirty="0">
              <a:solidFill>
                <a:srgbClr val="FF0000"/>
              </a:solidFill>
            </a:endParaRPr>
          </a:p>
        </p:txBody>
      </p:sp>
      <p:sp>
        <p:nvSpPr>
          <p:cNvPr id="21" name="TextBox 20"/>
          <p:cNvSpPr txBox="1"/>
          <p:nvPr/>
        </p:nvSpPr>
        <p:spPr>
          <a:xfrm>
            <a:off x="2015631" y="518254"/>
            <a:ext cx="2866030" cy="369332"/>
          </a:xfrm>
          <a:prstGeom prst="rect">
            <a:avLst/>
          </a:prstGeom>
          <a:noFill/>
        </p:spPr>
        <p:txBody>
          <a:bodyPr wrap="square" rtlCol="0">
            <a:spAutoFit/>
          </a:bodyPr>
          <a:lstStyle/>
          <a:p>
            <a:r>
              <a:rPr lang="en-US" dirty="0" smtClean="0">
                <a:solidFill>
                  <a:srgbClr val="FF0000"/>
                </a:solidFill>
              </a:rPr>
              <a:t>SALESFORCE RELEASE INFO</a:t>
            </a:r>
            <a:endParaRPr lang="en-US" dirty="0">
              <a:solidFill>
                <a:srgbClr val="FF0000"/>
              </a:solidFill>
            </a:endParaRPr>
          </a:p>
        </p:txBody>
      </p:sp>
      <p:sp>
        <p:nvSpPr>
          <p:cNvPr id="22" name="TextBox 21"/>
          <p:cNvSpPr txBox="1"/>
          <p:nvPr/>
        </p:nvSpPr>
        <p:spPr>
          <a:xfrm>
            <a:off x="10604310" y="501444"/>
            <a:ext cx="641444" cy="369332"/>
          </a:xfrm>
          <a:prstGeom prst="rect">
            <a:avLst/>
          </a:prstGeom>
          <a:noFill/>
        </p:spPr>
        <p:txBody>
          <a:bodyPr wrap="square" rtlCol="0">
            <a:spAutoFit/>
          </a:bodyPr>
          <a:lstStyle/>
          <a:p>
            <a:r>
              <a:rPr lang="en-US" dirty="0" smtClean="0">
                <a:solidFill>
                  <a:srgbClr val="FF0000"/>
                </a:solidFill>
              </a:rPr>
              <a:t>APP</a:t>
            </a:r>
            <a:endParaRPr lang="en-US" dirty="0">
              <a:solidFill>
                <a:srgbClr val="FF0000"/>
              </a:solidFill>
            </a:endParaRPr>
          </a:p>
        </p:txBody>
      </p:sp>
      <p:sp>
        <p:nvSpPr>
          <p:cNvPr id="23" name="TextBox 22"/>
          <p:cNvSpPr txBox="1"/>
          <p:nvPr/>
        </p:nvSpPr>
        <p:spPr>
          <a:xfrm>
            <a:off x="7558275" y="606904"/>
            <a:ext cx="1351128" cy="369332"/>
          </a:xfrm>
          <a:prstGeom prst="rect">
            <a:avLst/>
          </a:prstGeom>
          <a:noFill/>
        </p:spPr>
        <p:txBody>
          <a:bodyPr wrap="square" rtlCol="0">
            <a:spAutoFit/>
          </a:bodyPr>
          <a:lstStyle/>
          <a:p>
            <a:r>
              <a:rPr lang="en-US" dirty="0" smtClean="0">
                <a:solidFill>
                  <a:srgbClr val="FF0000"/>
                </a:solidFill>
              </a:rPr>
              <a:t>USER NAME</a:t>
            </a:r>
            <a:endParaRPr lang="en-US" dirty="0">
              <a:solidFill>
                <a:srgbClr val="FF0000"/>
              </a:solidFill>
            </a:endParaRPr>
          </a:p>
        </p:txBody>
      </p:sp>
      <p:sp>
        <p:nvSpPr>
          <p:cNvPr id="24" name="TextBox 23"/>
          <p:cNvSpPr txBox="1"/>
          <p:nvPr/>
        </p:nvSpPr>
        <p:spPr>
          <a:xfrm>
            <a:off x="9091065" y="558476"/>
            <a:ext cx="1581483" cy="369332"/>
          </a:xfrm>
          <a:prstGeom prst="rect">
            <a:avLst/>
          </a:prstGeom>
          <a:noFill/>
        </p:spPr>
        <p:txBody>
          <a:bodyPr wrap="square" rtlCol="0">
            <a:spAutoFit/>
          </a:bodyPr>
          <a:lstStyle/>
          <a:p>
            <a:r>
              <a:rPr lang="en-US" dirty="0" smtClean="0">
                <a:solidFill>
                  <a:srgbClr val="FF0000"/>
                </a:solidFill>
              </a:rPr>
              <a:t>SETUP OPTION</a:t>
            </a:r>
            <a:endParaRPr lang="en-US" dirty="0">
              <a:solidFill>
                <a:srgbClr val="FF0000"/>
              </a:solidFill>
            </a:endParaRPr>
          </a:p>
        </p:txBody>
      </p:sp>
      <p:cxnSp>
        <p:nvCxnSpPr>
          <p:cNvPr id="34" name="Straight Arrow Connector 33"/>
          <p:cNvCxnSpPr>
            <a:endCxn id="9" idx="3"/>
          </p:cNvCxnSpPr>
          <p:nvPr/>
        </p:nvCxnSpPr>
        <p:spPr>
          <a:xfrm flipH="1">
            <a:off x="1978925" y="743142"/>
            <a:ext cx="286603" cy="337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1"/>
            <a:endCxn id="19" idx="3"/>
          </p:cNvCxnSpPr>
          <p:nvPr/>
        </p:nvCxnSpPr>
        <p:spPr>
          <a:xfrm flipH="1">
            <a:off x="4731536" y="1134707"/>
            <a:ext cx="14071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233839" y="1849340"/>
            <a:ext cx="0" cy="5531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2816321" y="2006221"/>
            <a:ext cx="472796" cy="14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2" idx="2"/>
          </p:cNvCxnSpPr>
          <p:nvPr/>
        </p:nvCxnSpPr>
        <p:spPr>
          <a:xfrm>
            <a:off x="8516203" y="912118"/>
            <a:ext cx="272955" cy="2225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5" idx="0"/>
          </p:cNvCxnSpPr>
          <p:nvPr/>
        </p:nvCxnSpPr>
        <p:spPr>
          <a:xfrm>
            <a:off x="9810156" y="828442"/>
            <a:ext cx="104943" cy="2078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0925032" y="743142"/>
            <a:ext cx="0" cy="233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73736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1" y="515251"/>
            <a:ext cx="10515600" cy="600075"/>
          </a:xfrm>
        </p:spPr>
        <p:txBody>
          <a:bodyPr>
            <a:normAutofit fontScale="90000"/>
          </a:bodyPr>
          <a:lstStyle/>
          <a:p>
            <a:r>
              <a:rPr lang="en-US" dirty="0" smtClean="0"/>
              <a:t>  Additional Information on Multiple Currencies.</a:t>
            </a:r>
            <a:endParaRPr lang="en-US" dirty="0"/>
          </a:p>
        </p:txBody>
      </p:sp>
      <p:sp>
        <p:nvSpPr>
          <p:cNvPr id="3" name="Content Placeholder 2"/>
          <p:cNvSpPr>
            <a:spLocks noGrp="1"/>
          </p:cNvSpPr>
          <p:nvPr>
            <p:ph idx="1"/>
          </p:nvPr>
        </p:nvSpPr>
        <p:spPr>
          <a:xfrm>
            <a:off x="1015621" y="1534769"/>
            <a:ext cx="10515600" cy="4351338"/>
          </a:xfrm>
        </p:spPr>
        <p:txBody>
          <a:bodyPr>
            <a:normAutofit fontScale="92500" lnSpcReduction="20000"/>
          </a:bodyPr>
          <a:lstStyle/>
          <a:p>
            <a:r>
              <a:rPr lang="en-US" dirty="0"/>
              <a:t>Once enabled, multiple currencies can’t be disabled.</a:t>
            </a:r>
          </a:p>
          <a:p>
            <a:r>
              <a:rPr lang="en-US" dirty="0"/>
              <a:t>The enablement process temporarily locks your organization, preventing any integration processing and user logins. </a:t>
            </a:r>
          </a:p>
          <a:p>
            <a:r>
              <a:rPr lang="en-US" dirty="0"/>
              <a:t>One has to raise a case to request the Multicurrency enablement. </a:t>
            </a:r>
          </a:p>
          <a:p>
            <a:r>
              <a:rPr lang="en-US" dirty="0"/>
              <a:t>Upon enablement, all existing records are stamped with a default currency code that one provides in his enablement request. </a:t>
            </a:r>
          </a:p>
          <a:p>
            <a:r>
              <a:rPr lang="en-US" dirty="0"/>
              <a:t>A currency field is added to standard and custom objects.</a:t>
            </a:r>
          </a:p>
          <a:p>
            <a:r>
              <a:rPr lang="en-US" dirty="0"/>
              <a:t>After enablement, all currency fields display the ISO code of the currency before the amount. For example, $100 displays as USD 100.</a:t>
            </a:r>
          </a:p>
          <a:p>
            <a:r>
              <a:rPr lang="en-US" dirty="0"/>
              <a:t>By default, all converted amounts in your organization rely on the current conversion rates defined for your organization. Conversion rates must be set and updated manually.</a:t>
            </a:r>
          </a:p>
          <a:p>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160</a:t>
            </a:fld>
            <a:endParaRPr lang="en-US"/>
          </a:p>
        </p:txBody>
      </p:sp>
    </p:spTree>
    <p:extLst>
      <p:ext uri="{BB962C8B-B14F-4D97-AF65-F5344CB8AC3E}">
        <p14:creationId xmlns:p14="http://schemas.microsoft.com/office/powerpoint/2010/main" val="344319306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81654"/>
            <a:ext cx="10809027" cy="582389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4952368" y="4258102"/>
            <a:ext cx="2881447" cy="369332"/>
          </a:xfrm>
          <a:prstGeom prst="rect">
            <a:avLst/>
          </a:prstGeom>
          <a:noFill/>
        </p:spPr>
        <p:txBody>
          <a:bodyPr wrap="square" rtlCol="0">
            <a:spAutoFit/>
          </a:bodyPr>
          <a:lstStyle/>
          <a:p>
            <a:r>
              <a:rPr lang="en-US" dirty="0" smtClean="0">
                <a:solidFill>
                  <a:srgbClr val="FF0000"/>
                </a:solidFill>
              </a:rPr>
              <a:t>Active Multi – Currencies</a:t>
            </a:r>
            <a:endParaRPr lang="en-US" dirty="0">
              <a:solidFill>
                <a:srgbClr val="FF0000"/>
              </a:solidFill>
            </a:endParaRPr>
          </a:p>
        </p:txBody>
      </p:sp>
    </p:spTree>
    <p:extLst>
      <p:ext uri="{BB962C8B-B14F-4D97-AF65-F5344CB8AC3E}">
        <p14:creationId xmlns:p14="http://schemas.microsoft.com/office/powerpoint/2010/main" val="339112725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08120"/>
            <a:ext cx="10945504" cy="589743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4531057" y="2606722"/>
            <a:ext cx="3753134" cy="369332"/>
          </a:xfrm>
          <a:prstGeom prst="rect">
            <a:avLst/>
          </a:prstGeom>
          <a:noFill/>
        </p:spPr>
        <p:txBody>
          <a:bodyPr wrap="square" rtlCol="0">
            <a:spAutoFit/>
          </a:bodyPr>
          <a:lstStyle/>
          <a:p>
            <a:r>
              <a:rPr lang="en-US" dirty="0" smtClean="0">
                <a:solidFill>
                  <a:srgbClr val="FF0000"/>
                </a:solidFill>
              </a:rPr>
              <a:t>Information of Dated Exchange Rates</a:t>
            </a:r>
            <a:endParaRPr lang="en-US" dirty="0">
              <a:solidFill>
                <a:srgbClr val="FF0000"/>
              </a:solidFill>
            </a:endParaRPr>
          </a:p>
        </p:txBody>
      </p:sp>
    </p:spTree>
    <p:extLst>
      <p:ext uri="{BB962C8B-B14F-4D97-AF65-F5344CB8AC3E}">
        <p14:creationId xmlns:p14="http://schemas.microsoft.com/office/powerpoint/2010/main" val="201837568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233512"/>
            <a:ext cx="10058400" cy="261533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045958" y="1992574"/>
            <a:ext cx="3452884" cy="369332"/>
          </a:xfrm>
          <a:prstGeom prst="rect">
            <a:avLst/>
          </a:prstGeom>
          <a:noFill/>
        </p:spPr>
        <p:txBody>
          <a:bodyPr wrap="square" rtlCol="0">
            <a:spAutoFit/>
          </a:bodyPr>
          <a:lstStyle/>
          <a:p>
            <a:r>
              <a:rPr lang="en-US" dirty="0" smtClean="0">
                <a:solidFill>
                  <a:srgbClr val="FF0000"/>
                </a:solidFill>
              </a:rPr>
              <a:t>Configuring Dated Exchange Rates</a:t>
            </a:r>
            <a:endParaRPr lang="en-US" dirty="0">
              <a:solidFill>
                <a:srgbClr val="FF0000"/>
              </a:solidFill>
            </a:endParaRPr>
          </a:p>
        </p:txBody>
      </p:sp>
    </p:spTree>
    <p:extLst>
      <p:ext uri="{BB962C8B-B14F-4D97-AF65-F5344CB8AC3E}">
        <p14:creationId xmlns:p14="http://schemas.microsoft.com/office/powerpoint/2010/main" val="361898710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1" y="528898"/>
            <a:ext cx="10515600" cy="600075"/>
          </a:xfrm>
        </p:spPr>
        <p:txBody>
          <a:bodyPr>
            <a:normAutofit fontScale="90000"/>
          </a:bodyPr>
          <a:lstStyle/>
          <a:p>
            <a:r>
              <a:rPr lang="en-US" dirty="0" smtClean="0"/>
              <a:t>  Multi Language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Language</a:t>
            </a:r>
            <a:r>
              <a:rPr lang="en-US" dirty="0"/>
              <a:t> Salesforce offers three levels of language support: </a:t>
            </a:r>
            <a:endParaRPr lang="en-US" dirty="0" smtClean="0"/>
          </a:p>
          <a:p>
            <a:pPr marL="514350" indent="-514350">
              <a:buAutoNum type="arabicPeriod"/>
            </a:pPr>
            <a:r>
              <a:rPr lang="en-US" dirty="0" smtClean="0"/>
              <a:t>Fully</a:t>
            </a:r>
            <a:r>
              <a:rPr lang="en-US" dirty="0"/>
              <a:t> </a:t>
            </a:r>
            <a:r>
              <a:rPr lang="en-US" dirty="0" smtClean="0"/>
              <a:t>Supported Languages.</a:t>
            </a:r>
          </a:p>
          <a:p>
            <a:pPr marL="514350" indent="-514350">
              <a:buAutoNum type="arabicPeriod"/>
            </a:pPr>
            <a:r>
              <a:rPr lang="en-US" dirty="0" smtClean="0"/>
              <a:t>End-User</a:t>
            </a:r>
            <a:r>
              <a:rPr lang="en-US" dirty="0"/>
              <a:t> </a:t>
            </a:r>
            <a:r>
              <a:rPr lang="en-US" dirty="0" smtClean="0"/>
              <a:t>Languages.</a:t>
            </a:r>
          </a:p>
          <a:p>
            <a:pPr marL="514350" indent="-514350">
              <a:buAutoNum type="arabicPeriod"/>
            </a:pPr>
            <a:r>
              <a:rPr lang="en-US" dirty="0" smtClean="0"/>
              <a:t>Platform-Only</a:t>
            </a:r>
            <a:r>
              <a:rPr lang="en-US" dirty="0"/>
              <a:t> </a:t>
            </a:r>
            <a:r>
              <a:rPr lang="en-US" dirty="0" smtClean="0"/>
              <a:t>Languages.</a:t>
            </a:r>
          </a:p>
          <a:p>
            <a:pPr marL="0" indent="0">
              <a:buNone/>
            </a:pPr>
            <a:r>
              <a:rPr lang="en-US" dirty="0" smtClean="0"/>
              <a:t>Each</a:t>
            </a:r>
            <a:r>
              <a:rPr lang="en-US" dirty="0"/>
              <a:t> language is identified by a two-character language code, such </a:t>
            </a:r>
            <a:r>
              <a:rPr lang="en-US" dirty="0" err="1" smtClean="0"/>
              <a:t>as_EN</a:t>
            </a:r>
            <a:r>
              <a:rPr lang="en-US" dirty="0" smtClean="0"/>
              <a:t> </a:t>
            </a:r>
            <a:r>
              <a:rPr lang="en-US" dirty="0"/>
              <a:t>, or a five-character locale code, such as </a:t>
            </a:r>
            <a:r>
              <a:rPr lang="en-US" dirty="0" err="1"/>
              <a:t>en_AU</a:t>
            </a:r>
            <a:r>
              <a:rPr lang="en-US" dirty="0"/>
              <a:t>.</a:t>
            </a:r>
            <a:endParaRPr lang="en-US" dirty="0" smtClean="0"/>
          </a:p>
          <a:p>
            <a:r>
              <a:rPr lang="en-US" dirty="0" smtClean="0"/>
              <a:t>Language</a:t>
            </a:r>
            <a:r>
              <a:rPr lang="en-US" dirty="0"/>
              <a:t> controls the labels and translations which will be presented to the user; whereas, Locale controls things like date formats, time, and name display</a:t>
            </a:r>
            <a:r>
              <a:rPr lang="en-US" dirty="0" smtClean="0"/>
              <a:t>.</a:t>
            </a:r>
            <a:r>
              <a:rPr lang="en-US" dirty="0"/>
              <a:t/>
            </a:r>
            <a:br>
              <a:rPr lang="en-US" dirty="0"/>
            </a:br>
            <a:r>
              <a:rPr lang="en-US" dirty="0" smtClean="0"/>
              <a:t>Note:-  </a:t>
            </a:r>
            <a:r>
              <a:rPr lang="en-US" dirty="0" err="1" smtClean="0"/>
              <a:t>Picklists</a:t>
            </a:r>
            <a:r>
              <a:rPr lang="en-US" dirty="0" smtClean="0"/>
              <a:t> </a:t>
            </a:r>
            <a:r>
              <a:rPr lang="en-US" dirty="0"/>
              <a:t>change according to the current user’s selected language. </a:t>
            </a:r>
            <a:endParaRPr lang="en-US" dirty="0" smtClean="0"/>
          </a:p>
          <a:p>
            <a:r>
              <a:rPr lang="en-US" dirty="0" smtClean="0"/>
              <a:t>Salesforce Help:-  </a:t>
            </a:r>
            <a:r>
              <a:rPr lang="en-US" dirty="0" smtClean="0">
                <a:hlinkClick r:id="rId2"/>
              </a:rPr>
              <a:t>https</a:t>
            </a:r>
            <a:r>
              <a:rPr lang="en-US" dirty="0">
                <a:hlinkClick r:id="rId2"/>
              </a:rPr>
              <a:t>://help.salesforce.com/articleView?id=faq_getstart_what_languages_does.htm&amp;type=0&amp;language=en_US&amp;release=204.14#firstQueryMeta=%</a:t>
            </a:r>
            <a:r>
              <a:rPr lang="en-US" dirty="0" smtClean="0">
                <a:hlinkClick r:id="rId2"/>
              </a:rPr>
              <a:t>5Bobject%2520Object%5D</a:t>
            </a:r>
            <a:r>
              <a:rPr lang="en-US" dirty="0" smtClean="0"/>
              <a:t/>
            </a:r>
            <a:br>
              <a:rPr lang="en-US" dirty="0" smtClean="0"/>
            </a:br>
            <a:r>
              <a:rPr lang="en-US" dirty="0" smtClean="0"/>
              <a:t/>
            </a:r>
            <a:br>
              <a:rPr lang="en-US" dirty="0" smtClean="0"/>
            </a:b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164</a:t>
            </a:fld>
            <a:endParaRPr lang="en-US"/>
          </a:p>
        </p:txBody>
      </p:sp>
    </p:spTree>
    <p:extLst>
      <p:ext uri="{BB962C8B-B14F-4D97-AF65-F5344CB8AC3E}">
        <p14:creationId xmlns:p14="http://schemas.microsoft.com/office/powerpoint/2010/main" val="64051567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144479"/>
            <a:ext cx="10058400" cy="5419459"/>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8" y="3138720"/>
            <a:ext cx="10058400" cy="3234378"/>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5800299" y="2448921"/>
            <a:ext cx="3903260" cy="369332"/>
          </a:xfrm>
          <a:prstGeom prst="rect">
            <a:avLst/>
          </a:prstGeom>
          <a:noFill/>
        </p:spPr>
        <p:txBody>
          <a:bodyPr wrap="square" rtlCol="0">
            <a:spAutoFit/>
          </a:bodyPr>
          <a:lstStyle/>
          <a:p>
            <a:r>
              <a:rPr lang="en-US" dirty="0" smtClean="0">
                <a:solidFill>
                  <a:srgbClr val="FF0000"/>
                </a:solidFill>
              </a:rPr>
              <a:t>Japanese User in Japanese Language</a:t>
            </a:r>
            <a:endParaRPr lang="en-US" dirty="0">
              <a:solidFill>
                <a:srgbClr val="FF0000"/>
              </a:solidFill>
            </a:endParaRPr>
          </a:p>
        </p:txBody>
      </p:sp>
      <p:sp>
        <p:nvSpPr>
          <p:cNvPr id="12" name="TextBox 11"/>
          <p:cNvSpPr txBox="1"/>
          <p:nvPr/>
        </p:nvSpPr>
        <p:spPr>
          <a:xfrm>
            <a:off x="6018664" y="4571243"/>
            <a:ext cx="3466531" cy="369332"/>
          </a:xfrm>
          <a:prstGeom prst="rect">
            <a:avLst/>
          </a:prstGeom>
          <a:noFill/>
        </p:spPr>
        <p:txBody>
          <a:bodyPr wrap="square" rtlCol="0">
            <a:spAutoFit/>
          </a:bodyPr>
          <a:lstStyle/>
          <a:p>
            <a:r>
              <a:rPr lang="en-US" dirty="0" smtClean="0">
                <a:solidFill>
                  <a:srgbClr val="FF0000"/>
                </a:solidFill>
              </a:rPr>
              <a:t>French User in French Language</a:t>
            </a:r>
            <a:endParaRPr lang="en-US" dirty="0">
              <a:solidFill>
                <a:srgbClr val="FF0000"/>
              </a:solidFill>
            </a:endParaRPr>
          </a:p>
        </p:txBody>
      </p:sp>
    </p:spTree>
    <p:extLst>
      <p:ext uri="{BB962C8B-B14F-4D97-AF65-F5344CB8AC3E}">
        <p14:creationId xmlns:p14="http://schemas.microsoft.com/office/powerpoint/2010/main" val="166169872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01602"/>
            <a:ext cx="10515600" cy="600075"/>
          </a:xfrm>
        </p:spPr>
        <p:txBody>
          <a:bodyPr/>
          <a:lstStyle/>
          <a:p>
            <a:r>
              <a:rPr lang="en-US" dirty="0"/>
              <a:t> </a:t>
            </a:r>
            <a:r>
              <a:rPr lang="en-US" dirty="0" smtClean="0"/>
              <a:t>   Assignment Rules</a:t>
            </a:r>
            <a:endParaRPr lang="en-US" dirty="0"/>
          </a:p>
        </p:txBody>
      </p:sp>
      <p:sp>
        <p:nvSpPr>
          <p:cNvPr id="3" name="Content Placeholder 2"/>
          <p:cNvSpPr>
            <a:spLocks noGrp="1"/>
          </p:cNvSpPr>
          <p:nvPr>
            <p:ph idx="1"/>
          </p:nvPr>
        </p:nvSpPr>
        <p:spPr>
          <a:xfrm>
            <a:off x="1029269" y="1552503"/>
            <a:ext cx="10515600" cy="4302220"/>
          </a:xfrm>
        </p:spPr>
        <p:txBody>
          <a:bodyPr>
            <a:normAutofit fontScale="70000" lnSpcReduction="20000"/>
          </a:bodyPr>
          <a:lstStyle/>
          <a:p>
            <a:pPr marL="0" indent="0">
              <a:buNone/>
            </a:pPr>
            <a:r>
              <a:rPr lang="en-US" dirty="0"/>
              <a:t>Assignment rules are used to automate your organization’s </a:t>
            </a:r>
            <a:r>
              <a:rPr lang="en-US" dirty="0" smtClean="0"/>
              <a:t>Lead </a:t>
            </a:r>
            <a:r>
              <a:rPr lang="en-US" dirty="0"/>
              <a:t>generation and support </a:t>
            </a:r>
            <a:r>
              <a:rPr lang="en-US" dirty="0" smtClean="0"/>
              <a:t>processes (case management).  </a:t>
            </a:r>
          </a:p>
          <a:p>
            <a:pPr marL="0" indent="0">
              <a:buNone/>
            </a:pPr>
            <a:endParaRPr lang="en-US" dirty="0"/>
          </a:p>
          <a:p>
            <a:r>
              <a:rPr lang="en-US" b="1" dirty="0"/>
              <a:t>Lead Assignment Rules</a:t>
            </a:r>
            <a:r>
              <a:rPr lang="en-US" dirty="0"/>
              <a:t> </a:t>
            </a:r>
            <a:r>
              <a:rPr lang="en-US" dirty="0" smtClean="0"/>
              <a:t>– It is used to assign Leads to particular users </a:t>
            </a:r>
            <a:r>
              <a:rPr lang="en-US" dirty="0"/>
              <a:t>or queues </a:t>
            </a:r>
            <a:r>
              <a:rPr lang="en-US" dirty="0" smtClean="0"/>
              <a:t>upon creation and/or meeting criteria to check whether Leads are created </a:t>
            </a:r>
            <a:r>
              <a:rPr lang="en-US" dirty="0"/>
              <a:t>manually, captured from the web, or imported via the lead import </a:t>
            </a:r>
            <a:r>
              <a:rPr lang="en-US" dirty="0" smtClean="0"/>
              <a:t>wizards, </a:t>
            </a:r>
            <a:r>
              <a:rPr lang="en-US" dirty="0" err="1" smtClean="0"/>
              <a:t>etc</a:t>
            </a:r>
            <a:endParaRPr lang="en-US" dirty="0"/>
          </a:p>
          <a:p>
            <a:r>
              <a:rPr lang="en-US" b="1" dirty="0"/>
              <a:t>Case Assignment Rules</a:t>
            </a:r>
            <a:r>
              <a:rPr lang="en-US" dirty="0"/>
              <a:t> – </a:t>
            </a:r>
            <a:r>
              <a:rPr lang="en-US" dirty="0" smtClean="0"/>
              <a:t>It is used to assign Cases to particular users </a:t>
            </a:r>
            <a:r>
              <a:rPr lang="en-US" dirty="0"/>
              <a:t>or put into queues upon creation and/or meeting criteria to check whether </a:t>
            </a:r>
            <a:r>
              <a:rPr lang="en-US" dirty="0" smtClean="0"/>
              <a:t>Case are </a:t>
            </a:r>
            <a:r>
              <a:rPr lang="en-US" dirty="0"/>
              <a:t>created manually, </a:t>
            </a:r>
            <a:r>
              <a:rPr lang="en-US" dirty="0" smtClean="0"/>
              <a:t>using </a:t>
            </a:r>
            <a:r>
              <a:rPr lang="en-US" dirty="0"/>
              <a:t>Web-to-Case, Email-to-Case, On-Demand Email-to-Case, the Self-Service portal, the Customer Portal, </a:t>
            </a:r>
            <a:r>
              <a:rPr lang="en-US" dirty="0" smtClean="0"/>
              <a:t>Outlook, etc.</a:t>
            </a:r>
            <a:endParaRPr lang="en-US" dirty="0"/>
          </a:p>
          <a:p>
            <a:pPr marL="0" indent="0">
              <a:buNone/>
            </a:pPr>
            <a:endParaRPr lang="en-US" dirty="0"/>
          </a:p>
          <a:p>
            <a:pPr marL="0" indent="0">
              <a:buNone/>
            </a:pPr>
            <a:r>
              <a:rPr lang="en-US" dirty="0" smtClean="0"/>
              <a:t>Salesforce Help:-</a:t>
            </a:r>
          </a:p>
          <a:p>
            <a:pPr marL="0" indent="0">
              <a:buNone/>
            </a:pPr>
            <a:r>
              <a:rPr lang="en-US" dirty="0">
                <a:hlinkClick r:id="rId2"/>
              </a:rPr>
              <a:t>https://</a:t>
            </a:r>
            <a:r>
              <a:rPr lang="en-US" dirty="0" smtClean="0">
                <a:hlinkClick r:id="rId2"/>
              </a:rPr>
              <a:t>help.salesforce.com/articleView?id=creating_assignment_rules.htm&amp;type=0&amp;language=en_US&amp;release=204.17</a:t>
            </a:r>
            <a:endParaRPr lang="en-US" dirty="0" smtClean="0"/>
          </a:p>
          <a:p>
            <a:pPr marL="0" indent="0">
              <a:buNone/>
            </a:pPr>
            <a:r>
              <a:rPr lang="en-US" dirty="0"/>
              <a:t>YouTube:-  </a:t>
            </a:r>
            <a:r>
              <a:rPr lang="en-US" dirty="0">
                <a:hlinkClick r:id="rId3"/>
              </a:rPr>
              <a:t>https://</a:t>
            </a:r>
            <a:r>
              <a:rPr lang="en-US" dirty="0" smtClean="0">
                <a:hlinkClick r:id="rId3"/>
              </a:rPr>
              <a:t>www.youtube.com/watch?v=9Qus4sWNqkw</a:t>
            </a: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166</a:t>
            </a:fld>
            <a:endParaRPr lang="en-US"/>
          </a:p>
        </p:txBody>
      </p:sp>
    </p:spTree>
    <p:extLst>
      <p:ext uri="{BB962C8B-B14F-4D97-AF65-F5344CB8AC3E}">
        <p14:creationId xmlns:p14="http://schemas.microsoft.com/office/powerpoint/2010/main" val="46393539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150126"/>
            <a:ext cx="10455075" cy="283670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8" y="3247050"/>
            <a:ext cx="10455075" cy="305850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7055893" y="873457"/>
            <a:ext cx="3234519" cy="369332"/>
          </a:xfrm>
          <a:prstGeom prst="rect">
            <a:avLst/>
          </a:prstGeom>
          <a:noFill/>
        </p:spPr>
        <p:txBody>
          <a:bodyPr wrap="square" rtlCol="0">
            <a:spAutoFit/>
          </a:bodyPr>
          <a:lstStyle/>
          <a:p>
            <a:r>
              <a:rPr lang="en-US" dirty="0" smtClean="0">
                <a:solidFill>
                  <a:srgbClr val="FF0000"/>
                </a:solidFill>
              </a:rPr>
              <a:t>Lead Assignment Rule</a:t>
            </a:r>
            <a:endParaRPr lang="en-US" dirty="0">
              <a:solidFill>
                <a:srgbClr val="FF0000"/>
              </a:solidFill>
            </a:endParaRPr>
          </a:p>
        </p:txBody>
      </p:sp>
      <p:sp>
        <p:nvSpPr>
          <p:cNvPr id="9" name="Rectangle 8"/>
          <p:cNvSpPr/>
          <p:nvPr/>
        </p:nvSpPr>
        <p:spPr>
          <a:xfrm>
            <a:off x="7055893" y="4063200"/>
            <a:ext cx="2237600" cy="369332"/>
          </a:xfrm>
          <a:prstGeom prst="rect">
            <a:avLst/>
          </a:prstGeom>
        </p:spPr>
        <p:txBody>
          <a:bodyPr wrap="none">
            <a:spAutoFit/>
          </a:bodyPr>
          <a:lstStyle/>
          <a:p>
            <a:r>
              <a:rPr lang="en-US" dirty="0" smtClean="0">
                <a:solidFill>
                  <a:srgbClr val="FF0000"/>
                </a:solidFill>
              </a:rPr>
              <a:t>Case Assignment </a:t>
            </a:r>
            <a:r>
              <a:rPr lang="en-US" dirty="0">
                <a:solidFill>
                  <a:srgbClr val="FF0000"/>
                </a:solidFill>
              </a:rPr>
              <a:t>Rule</a:t>
            </a:r>
            <a:endParaRPr lang="en-US" dirty="0"/>
          </a:p>
        </p:txBody>
      </p:sp>
    </p:spTree>
    <p:extLst>
      <p:ext uri="{BB962C8B-B14F-4D97-AF65-F5344CB8AC3E}">
        <p14:creationId xmlns:p14="http://schemas.microsoft.com/office/powerpoint/2010/main" val="16084732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2 Assignment Rules on Cases and Leads.</a:t>
            </a:r>
          </a:p>
          <a:p>
            <a:pPr marL="514350" indent="-514350">
              <a:buAutoNum type="arabicPeriod"/>
            </a:pPr>
            <a:r>
              <a:rPr lang="en-US" dirty="0" smtClean="0"/>
              <a:t>Try to create Assignment Rule on Custom Object.  If not, then what would be possible workaround.</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168</a:t>
            </a:fld>
            <a:endParaRPr lang="en-US"/>
          </a:p>
        </p:txBody>
      </p:sp>
    </p:spTree>
    <p:extLst>
      <p:ext uri="{BB962C8B-B14F-4D97-AF65-F5344CB8AC3E}">
        <p14:creationId xmlns:p14="http://schemas.microsoft.com/office/powerpoint/2010/main" val="24009556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01602"/>
            <a:ext cx="10515600" cy="600075"/>
          </a:xfrm>
        </p:spPr>
        <p:txBody>
          <a:bodyPr/>
          <a:lstStyle/>
          <a:p>
            <a:r>
              <a:rPr lang="en-US" dirty="0" smtClean="0"/>
              <a:t>    Auto-Response Rules</a:t>
            </a:r>
            <a:endParaRPr lang="en-US" dirty="0"/>
          </a:p>
        </p:txBody>
      </p:sp>
      <p:sp>
        <p:nvSpPr>
          <p:cNvPr id="3" name="Content Placeholder 2"/>
          <p:cNvSpPr>
            <a:spLocks noGrp="1"/>
          </p:cNvSpPr>
          <p:nvPr>
            <p:ph idx="1"/>
          </p:nvPr>
        </p:nvSpPr>
        <p:spPr>
          <a:xfrm>
            <a:off x="1029269" y="1552503"/>
            <a:ext cx="10515600" cy="4302220"/>
          </a:xfrm>
        </p:spPr>
        <p:txBody>
          <a:bodyPr>
            <a:normAutofit fontScale="70000" lnSpcReduction="20000"/>
          </a:bodyPr>
          <a:lstStyle/>
          <a:p>
            <a:pPr marL="0" indent="0" fontAlgn="base">
              <a:buNone/>
            </a:pPr>
            <a:r>
              <a:rPr lang="en-US" dirty="0"/>
              <a:t>Send automatic email responses to </a:t>
            </a:r>
            <a:r>
              <a:rPr lang="en-US" dirty="0" smtClean="0"/>
              <a:t>Lead </a:t>
            </a:r>
            <a:r>
              <a:rPr lang="en-US" dirty="0"/>
              <a:t>or </a:t>
            </a:r>
            <a:r>
              <a:rPr lang="en-US" dirty="0" smtClean="0"/>
              <a:t>Case </a:t>
            </a:r>
            <a:r>
              <a:rPr lang="en-US" dirty="0"/>
              <a:t>submissions based on the record’s attributes. Set up </a:t>
            </a:r>
            <a:r>
              <a:rPr lang="en-US" dirty="0" smtClean="0"/>
              <a:t>Auto-Response Rules </a:t>
            </a:r>
            <a:r>
              <a:rPr lang="en-US" dirty="0"/>
              <a:t>to send quick replies to customers to let them know someone at your company received their inquiry or details about their </a:t>
            </a:r>
            <a:r>
              <a:rPr lang="en-US" dirty="0" smtClean="0"/>
              <a:t>issue/concern.</a:t>
            </a:r>
          </a:p>
          <a:p>
            <a:pPr marL="0" indent="0" fontAlgn="base">
              <a:buNone/>
            </a:pPr>
            <a:r>
              <a:rPr lang="en-US" dirty="0"/>
              <a:t/>
            </a:r>
            <a:br>
              <a:rPr lang="en-US" dirty="0"/>
            </a:br>
            <a:r>
              <a:rPr lang="en-US" dirty="0"/>
              <a:t>Create </a:t>
            </a:r>
            <a:r>
              <a:rPr lang="en-US" dirty="0" smtClean="0"/>
              <a:t>auto-response </a:t>
            </a:r>
            <a:r>
              <a:rPr lang="en-US" dirty="0"/>
              <a:t>rules for </a:t>
            </a:r>
            <a:r>
              <a:rPr lang="en-US" dirty="0" smtClean="0"/>
              <a:t>below mentioned functions:-</a:t>
            </a:r>
            <a:endParaRPr lang="en-US" dirty="0"/>
          </a:p>
          <a:p>
            <a:pPr fontAlgn="base"/>
            <a:r>
              <a:rPr lang="en-US" dirty="0" smtClean="0"/>
              <a:t>Leads captured from Web-To-Lead.</a:t>
            </a:r>
          </a:p>
          <a:p>
            <a:pPr fontAlgn="base"/>
            <a:r>
              <a:rPr lang="en-US" dirty="0"/>
              <a:t>Self-Service </a:t>
            </a:r>
            <a:r>
              <a:rPr lang="en-US" dirty="0" smtClean="0"/>
              <a:t>portal.</a:t>
            </a:r>
          </a:p>
          <a:p>
            <a:pPr fontAlgn="base"/>
            <a:r>
              <a:rPr lang="en-US" dirty="0" smtClean="0"/>
              <a:t>Customer Portal.</a:t>
            </a:r>
            <a:endParaRPr lang="en-US" dirty="0"/>
          </a:p>
          <a:p>
            <a:pPr fontAlgn="base"/>
            <a:r>
              <a:rPr lang="en-US" dirty="0"/>
              <a:t>Web-to-Case </a:t>
            </a:r>
            <a:r>
              <a:rPr lang="en-US" dirty="0" smtClean="0"/>
              <a:t>form.</a:t>
            </a:r>
            <a:endParaRPr lang="en-US" dirty="0"/>
          </a:p>
          <a:p>
            <a:pPr fontAlgn="base"/>
            <a:r>
              <a:rPr lang="en-US" dirty="0"/>
              <a:t>Email-to-Case </a:t>
            </a:r>
            <a:r>
              <a:rPr lang="en-US" dirty="0" smtClean="0"/>
              <a:t>message, etc.</a:t>
            </a:r>
            <a:endParaRPr lang="en-US" dirty="0"/>
          </a:p>
          <a:p>
            <a:pPr marL="0" indent="0">
              <a:buNone/>
            </a:pPr>
            <a:endParaRPr lang="en-US" dirty="0"/>
          </a:p>
          <a:p>
            <a:pPr marL="0" indent="0">
              <a:buNone/>
            </a:pPr>
            <a:r>
              <a:rPr lang="en-US" dirty="0" smtClean="0"/>
              <a:t>Salesforce Help</a:t>
            </a:r>
            <a:r>
              <a:rPr lang="en-US" dirty="0"/>
              <a:t>:- </a:t>
            </a:r>
            <a:r>
              <a:rPr lang="en-US" dirty="0">
                <a:hlinkClick r:id="rId2"/>
              </a:rPr>
              <a:t>https://help.salesforce.com/articleView?id=creating_auto-response_rules.htm&amp;language=sv_1__</a:t>
            </a:r>
            <a:r>
              <a:rPr lang="en-US" dirty="0" smtClean="0">
                <a:hlinkClick r:id="rId2"/>
              </a:rPr>
              <a:t>3&amp;type=0</a:t>
            </a:r>
            <a:endParaRPr lang="en-US" dirty="0" smtClean="0"/>
          </a:p>
          <a:p>
            <a:pPr marL="0" indent="0">
              <a:buNone/>
            </a:pPr>
            <a:r>
              <a:rPr lang="en-US" dirty="0" smtClean="0"/>
              <a:t>YouTube</a:t>
            </a:r>
            <a:r>
              <a:rPr lang="en-US" dirty="0"/>
              <a:t>:- </a:t>
            </a:r>
            <a:r>
              <a:rPr lang="en-US" dirty="0">
                <a:hlinkClick r:id="rId3"/>
              </a:rPr>
              <a:t>https://www.youtube.com/watch?v=_</a:t>
            </a:r>
            <a:r>
              <a:rPr lang="en-US" dirty="0" smtClean="0">
                <a:hlinkClick r:id="rId3"/>
              </a:rPr>
              <a:t>UlzvvE5j5A</a:t>
            </a:r>
            <a:endParaRPr lang="en-US" dirty="0" smtClean="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169</a:t>
            </a:fld>
            <a:endParaRPr lang="en-US"/>
          </a:p>
        </p:txBody>
      </p:sp>
    </p:spTree>
    <p:extLst>
      <p:ext uri="{BB962C8B-B14F-4D97-AF65-F5344CB8AC3E}">
        <p14:creationId xmlns:p14="http://schemas.microsoft.com/office/powerpoint/2010/main" val="2906200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35832"/>
            <a:ext cx="11079669" cy="596971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206019" y="1842448"/>
            <a:ext cx="2511188" cy="368490"/>
          </a:xfrm>
          <a:prstGeom prst="rect">
            <a:avLst/>
          </a:prstGeom>
          <a:noFill/>
        </p:spPr>
        <p:txBody>
          <a:bodyPr wrap="square" rtlCol="0">
            <a:spAutoFit/>
          </a:bodyPr>
          <a:lstStyle/>
          <a:p>
            <a:r>
              <a:rPr lang="en-US" dirty="0" smtClean="0">
                <a:solidFill>
                  <a:srgbClr val="FF0000"/>
                </a:solidFill>
              </a:rPr>
              <a:t>Classic </a:t>
            </a:r>
            <a:r>
              <a:rPr lang="en-US" dirty="0">
                <a:solidFill>
                  <a:srgbClr val="FF0000"/>
                </a:solidFill>
              </a:rPr>
              <a:t>Experience/View</a:t>
            </a:r>
          </a:p>
        </p:txBody>
      </p:sp>
    </p:spTree>
    <p:extLst>
      <p:ext uri="{BB962C8B-B14F-4D97-AF65-F5344CB8AC3E}">
        <p14:creationId xmlns:p14="http://schemas.microsoft.com/office/powerpoint/2010/main" val="14254541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399" y="155922"/>
            <a:ext cx="10942006" cy="303765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99" y="3414320"/>
            <a:ext cx="10942006" cy="289123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8052180" y="941696"/>
            <a:ext cx="3234519" cy="369332"/>
          </a:xfrm>
          <a:prstGeom prst="rect">
            <a:avLst/>
          </a:prstGeom>
          <a:noFill/>
        </p:spPr>
        <p:txBody>
          <a:bodyPr wrap="square" rtlCol="0">
            <a:spAutoFit/>
          </a:bodyPr>
          <a:lstStyle/>
          <a:p>
            <a:r>
              <a:rPr lang="en-US" dirty="0" smtClean="0">
                <a:solidFill>
                  <a:srgbClr val="FF0000"/>
                </a:solidFill>
              </a:rPr>
              <a:t>Lead Auto Response</a:t>
            </a:r>
            <a:endParaRPr lang="en-US" dirty="0">
              <a:solidFill>
                <a:srgbClr val="FF0000"/>
              </a:solidFill>
            </a:endParaRPr>
          </a:p>
        </p:txBody>
      </p:sp>
      <p:sp>
        <p:nvSpPr>
          <p:cNvPr id="9" name="TextBox 8"/>
          <p:cNvSpPr txBox="1"/>
          <p:nvPr/>
        </p:nvSpPr>
        <p:spPr>
          <a:xfrm>
            <a:off x="8052180" y="4164842"/>
            <a:ext cx="3234519" cy="369332"/>
          </a:xfrm>
          <a:prstGeom prst="rect">
            <a:avLst/>
          </a:prstGeom>
          <a:noFill/>
        </p:spPr>
        <p:txBody>
          <a:bodyPr wrap="square" rtlCol="0">
            <a:spAutoFit/>
          </a:bodyPr>
          <a:lstStyle/>
          <a:p>
            <a:r>
              <a:rPr lang="en-US" dirty="0" smtClean="0">
                <a:solidFill>
                  <a:srgbClr val="FF0000"/>
                </a:solidFill>
              </a:rPr>
              <a:t>Case Auto Response</a:t>
            </a:r>
            <a:endParaRPr lang="en-US" dirty="0">
              <a:solidFill>
                <a:srgbClr val="FF0000"/>
              </a:solidFill>
            </a:endParaRPr>
          </a:p>
        </p:txBody>
      </p:sp>
    </p:spTree>
    <p:extLst>
      <p:ext uri="{BB962C8B-B14F-4D97-AF65-F5344CB8AC3E}">
        <p14:creationId xmlns:p14="http://schemas.microsoft.com/office/powerpoint/2010/main" val="31177773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2 Auto Response Rules on Cases and Leads.</a:t>
            </a:r>
          </a:p>
          <a:p>
            <a:pPr marL="514350" indent="-514350">
              <a:buAutoNum type="arabicPeriod"/>
            </a:pPr>
            <a:r>
              <a:rPr lang="en-US" dirty="0" smtClean="0"/>
              <a:t>Try to create Assignment Rule on Custom Object, if not, then what would be possible workaround.</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171</a:t>
            </a:fld>
            <a:endParaRPr lang="en-US"/>
          </a:p>
        </p:txBody>
      </p:sp>
    </p:spTree>
    <p:extLst>
      <p:ext uri="{BB962C8B-B14F-4D97-AF65-F5344CB8AC3E}">
        <p14:creationId xmlns:p14="http://schemas.microsoft.com/office/powerpoint/2010/main" val="42554995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09551"/>
            <a:ext cx="10515600" cy="600075"/>
          </a:xfrm>
        </p:spPr>
        <p:txBody>
          <a:bodyPr/>
          <a:lstStyle/>
          <a:p>
            <a:r>
              <a:rPr lang="en-US" dirty="0" smtClean="0"/>
              <a:t>  Escalation </a:t>
            </a:r>
            <a:r>
              <a:rPr lang="en-US" dirty="0"/>
              <a:t>Rules</a:t>
            </a:r>
          </a:p>
        </p:txBody>
      </p:sp>
      <p:sp>
        <p:nvSpPr>
          <p:cNvPr id="3" name="Content Placeholder 2"/>
          <p:cNvSpPr>
            <a:spLocks noGrp="1"/>
          </p:cNvSpPr>
          <p:nvPr>
            <p:ph idx="1"/>
          </p:nvPr>
        </p:nvSpPr>
        <p:spPr>
          <a:xfrm>
            <a:off x="838200" y="1473957"/>
            <a:ext cx="10515600" cy="4703005"/>
          </a:xfrm>
        </p:spPr>
        <p:txBody>
          <a:bodyPr>
            <a:normAutofit/>
          </a:bodyPr>
          <a:lstStyle/>
          <a:p>
            <a:pPr marL="0" indent="0">
              <a:buNone/>
            </a:pPr>
            <a:r>
              <a:rPr lang="en-US" dirty="0" smtClean="0"/>
              <a:t>It is used on a </a:t>
            </a:r>
            <a:r>
              <a:rPr lang="en-US" dirty="0"/>
              <a:t>case </a:t>
            </a:r>
            <a:r>
              <a:rPr lang="en-US" dirty="0" smtClean="0"/>
              <a:t>that needs to be escalated </a:t>
            </a:r>
            <a:r>
              <a:rPr lang="en-US" dirty="0"/>
              <a:t>after a predefined time if it meets certain </a:t>
            </a:r>
            <a:r>
              <a:rPr lang="en-US" dirty="0" smtClean="0"/>
              <a:t>criteria</a:t>
            </a:r>
            <a:r>
              <a:rPr lang="en-US" dirty="0"/>
              <a:t> </a:t>
            </a:r>
            <a:r>
              <a:rPr lang="en-US" dirty="0" smtClean="0"/>
              <a:t>where you may notify </a:t>
            </a:r>
            <a:r>
              <a:rPr lang="en-US" dirty="0"/>
              <a:t>a manager and flagging the case</a:t>
            </a:r>
            <a:r>
              <a:rPr lang="en-US" dirty="0" smtClean="0"/>
              <a:t>.</a:t>
            </a:r>
          </a:p>
          <a:p>
            <a:pPr marL="0" indent="0">
              <a:buNone/>
            </a:pPr>
            <a:endParaRPr lang="en-US" dirty="0" smtClean="0"/>
          </a:p>
          <a:p>
            <a:pPr marL="0" indent="0">
              <a:buNone/>
            </a:pPr>
            <a:r>
              <a:rPr lang="en-US" dirty="0"/>
              <a:t>Salesforce Help:- </a:t>
            </a:r>
            <a:r>
              <a:rPr lang="en-US" dirty="0">
                <a:hlinkClick r:id="rId2"/>
              </a:rPr>
              <a:t>https://</a:t>
            </a:r>
            <a:r>
              <a:rPr lang="en-US" dirty="0" smtClean="0">
                <a:hlinkClick r:id="rId2"/>
              </a:rPr>
              <a:t>help.salesforce.com/articleView?id=rules_escalation_create.htm&amp;type=0&amp;language=en_US&amp;release=204.17</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www.youtube.com/watch?v=OzYjj5vJyk4</a:t>
            </a: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172</a:t>
            </a:fld>
            <a:endParaRPr lang="en-US"/>
          </a:p>
        </p:txBody>
      </p:sp>
    </p:spTree>
    <p:extLst>
      <p:ext uri="{BB962C8B-B14F-4D97-AF65-F5344CB8AC3E}">
        <p14:creationId xmlns:p14="http://schemas.microsoft.com/office/powerpoint/2010/main" val="26673220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63156"/>
            <a:ext cx="11235710" cy="4554753"/>
          </a:xfrm>
          <a:prstGeom prst="rect">
            <a:avLst/>
          </a:prstGeom>
        </p:spPr>
      </p:pic>
      <p:sp>
        <p:nvSpPr>
          <p:cNvPr id="8" name="TextBox 7"/>
          <p:cNvSpPr txBox="1"/>
          <p:nvPr/>
        </p:nvSpPr>
        <p:spPr>
          <a:xfrm>
            <a:off x="6974006" y="2047164"/>
            <a:ext cx="2715904" cy="369332"/>
          </a:xfrm>
          <a:prstGeom prst="rect">
            <a:avLst/>
          </a:prstGeom>
          <a:noFill/>
        </p:spPr>
        <p:txBody>
          <a:bodyPr wrap="square" rtlCol="0">
            <a:spAutoFit/>
          </a:bodyPr>
          <a:lstStyle/>
          <a:p>
            <a:r>
              <a:rPr lang="en-US" dirty="0" smtClean="0">
                <a:solidFill>
                  <a:srgbClr val="FF0000"/>
                </a:solidFill>
              </a:rPr>
              <a:t>Escalation Rule</a:t>
            </a:r>
            <a:endParaRPr lang="en-US" dirty="0">
              <a:solidFill>
                <a:srgbClr val="FF0000"/>
              </a:solidFill>
            </a:endParaRPr>
          </a:p>
        </p:txBody>
      </p:sp>
    </p:spTree>
    <p:extLst>
      <p:ext uri="{BB962C8B-B14F-4D97-AF65-F5344CB8AC3E}">
        <p14:creationId xmlns:p14="http://schemas.microsoft.com/office/powerpoint/2010/main" val="40981808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2 Escalation Rules on Cases.</a:t>
            </a:r>
          </a:p>
          <a:p>
            <a:pPr marL="514350" indent="-514350">
              <a:buAutoNum type="arabicPeriod"/>
            </a:pPr>
            <a:r>
              <a:rPr lang="en-US" dirty="0" smtClean="0"/>
              <a:t>Try to create Escalation Rule apart from Cases, if not, then what would be possible workaround.</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174</a:t>
            </a:fld>
            <a:endParaRPr lang="en-US"/>
          </a:p>
        </p:txBody>
      </p:sp>
    </p:spTree>
    <p:extLst>
      <p:ext uri="{BB962C8B-B14F-4D97-AF65-F5344CB8AC3E}">
        <p14:creationId xmlns:p14="http://schemas.microsoft.com/office/powerpoint/2010/main" val="400105579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Knowledge</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Salesforce Knowledge is a knowledge base for creating and managing content. If Salesforce Knowledge is enabled in the Customer Portal or partner portal, customers and partners can access articles. Details for Performance, Unlimited, Enterprise, and Developer </a:t>
            </a:r>
            <a:r>
              <a:rPr lang="en-US" dirty="0" smtClean="0"/>
              <a:t>Editions.</a:t>
            </a:r>
          </a:p>
          <a:p>
            <a:pPr marL="0" indent="0">
              <a:buNone/>
            </a:pPr>
            <a:endParaRPr lang="en-US" dirty="0"/>
          </a:p>
          <a:p>
            <a:pPr marL="0" indent="0">
              <a:buNone/>
            </a:pPr>
            <a:r>
              <a:rPr lang="en-US" dirty="0" smtClean="0"/>
              <a:t>To access knowledge, Knowledge User checkbox should be checked on User details page.</a:t>
            </a:r>
          </a:p>
          <a:p>
            <a:pPr marL="0" indent="0">
              <a:buNone/>
            </a:pPr>
            <a:endParaRPr lang="en-US" dirty="0" smtClean="0"/>
          </a:p>
          <a:p>
            <a:pPr marL="0" indent="0">
              <a:buNone/>
            </a:pPr>
            <a:endParaRPr lang="en-US" dirty="0"/>
          </a:p>
          <a:p>
            <a:pPr marL="0" indent="0">
              <a:buNone/>
            </a:pPr>
            <a:r>
              <a:rPr lang="en-US" dirty="0"/>
              <a:t>Salesforce Help</a:t>
            </a:r>
            <a:r>
              <a:rPr lang="en-US" dirty="0" smtClean="0"/>
              <a:t>:- </a:t>
            </a:r>
            <a:r>
              <a:rPr lang="en-US" dirty="0"/>
              <a:t>Differences Between Files, Salesforce CRM Content, Salesforce Knowledge, Documents, and </a:t>
            </a:r>
            <a:r>
              <a:rPr lang="en-US" dirty="0" smtClean="0"/>
              <a:t>Attachments.</a:t>
            </a:r>
            <a:endParaRPr lang="en-US" dirty="0"/>
          </a:p>
          <a:p>
            <a:pPr marL="0" indent="0">
              <a:buNone/>
            </a:pPr>
            <a:r>
              <a:rPr lang="en-US" dirty="0" smtClean="0">
                <a:hlinkClick r:id="rId2"/>
              </a:rPr>
              <a:t>https</a:t>
            </a:r>
            <a:r>
              <a:rPr lang="en-US" dirty="0">
                <a:hlinkClick r:id="rId2"/>
              </a:rPr>
              <a:t>://</a:t>
            </a:r>
            <a:r>
              <a:rPr lang="en-US" dirty="0" smtClean="0">
                <a:hlinkClick r:id="rId2"/>
              </a:rPr>
              <a:t>help.salesforce.com/articleView?id=knowledge_whatis.htm&amp;language=th&amp;type=0</a:t>
            </a:r>
            <a:endParaRPr lang="en-US" dirty="0" smtClean="0"/>
          </a:p>
          <a:p>
            <a:pPr marL="0" indent="0">
              <a:buNone/>
            </a:pPr>
            <a:r>
              <a:rPr lang="en-US" dirty="0"/>
              <a:t>Salesforce Help:-</a:t>
            </a:r>
            <a:endParaRPr lang="en-US" dirty="0" smtClean="0"/>
          </a:p>
          <a:p>
            <a:pPr marL="0" indent="0">
              <a:buNone/>
            </a:pPr>
            <a:r>
              <a:rPr lang="en-US" dirty="0">
                <a:hlinkClick r:id="rId3"/>
              </a:rPr>
              <a:t>https://</a:t>
            </a:r>
            <a:r>
              <a:rPr lang="en-US" dirty="0" smtClean="0">
                <a:hlinkClick r:id="rId3"/>
              </a:rPr>
              <a:t>help.salesforce.com/articleView?id=collab_files_differences.htm&amp;language=en&amp;type=0</a:t>
            </a:r>
            <a:endParaRPr lang="en-US" dirty="0" smtClean="0"/>
          </a:p>
          <a:p>
            <a:pPr marL="0" indent="0">
              <a:buNone/>
            </a:pPr>
            <a:endParaRPr lang="en-US" dirty="0" smtClean="0"/>
          </a:p>
          <a:p>
            <a:pPr marL="0" indent="0">
              <a:buNone/>
            </a:pPr>
            <a:r>
              <a:rPr lang="en-US" dirty="0" smtClean="0"/>
              <a:t>YouTube</a:t>
            </a:r>
            <a:r>
              <a:rPr lang="en-US" dirty="0"/>
              <a:t>:- </a:t>
            </a:r>
            <a:r>
              <a:rPr lang="en-US" dirty="0">
                <a:hlinkClick r:id="rId4"/>
              </a:rPr>
              <a:t>https://</a:t>
            </a:r>
            <a:r>
              <a:rPr lang="en-US" dirty="0" smtClean="0">
                <a:hlinkClick r:id="rId4"/>
              </a:rPr>
              <a:t>www.youtube.com/watch?v=H0OyCkP8GTA</a:t>
            </a: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175</a:t>
            </a:fld>
            <a:endParaRPr lang="en-US"/>
          </a:p>
        </p:txBody>
      </p:sp>
    </p:spTree>
    <p:extLst>
      <p:ext uri="{BB962C8B-B14F-4D97-AF65-F5344CB8AC3E}">
        <p14:creationId xmlns:p14="http://schemas.microsoft.com/office/powerpoint/2010/main" val="37628525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76775"/>
            <a:ext cx="11003680" cy="59287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683689" y="1910687"/>
            <a:ext cx="2715904" cy="369332"/>
          </a:xfrm>
          <a:prstGeom prst="rect">
            <a:avLst/>
          </a:prstGeom>
          <a:noFill/>
        </p:spPr>
        <p:txBody>
          <a:bodyPr wrap="square" rtlCol="0">
            <a:spAutoFit/>
          </a:bodyPr>
          <a:lstStyle/>
          <a:p>
            <a:r>
              <a:rPr lang="en-US" dirty="0" smtClean="0">
                <a:solidFill>
                  <a:srgbClr val="FF0000"/>
                </a:solidFill>
              </a:rPr>
              <a:t>Content/Knowledge</a:t>
            </a:r>
            <a:endParaRPr lang="en-US" dirty="0">
              <a:solidFill>
                <a:srgbClr val="FF0000"/>
              </a:solidFill>
            </a:endParaRPr>
          </a:p>
        </p:txBody>
      </p:sp>
    </p:spTree>
    <p:extLst>
      <p:ext uri="{BB962C8B-B14F-4D97-AF65-F5344CB8AC3E}">
        <p14:creationId xmlns:p14="http://schemas.microsoft.com/office/powerpoint/2010/main" val="26236985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some articles and display it on Cases.</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177</a:t>
            </a:fld>
            <a:endParaRPr lang="en-US"/>
          </a:p>
        </p:txBody>
      </p:sp>
    </p:spTree>
    <p:extLst>
      <p:ext uri="{BB962C8B-B14F-4D97-AF65-F5344CB8AC3E}">
        <p14:creationId xmlns:p14="http://schemas.microsoft.com/office/powerpoint/2010/main" val="172479062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Data </a:t>
            </a:r>
            <a:r>
              <a:rPr lang="en-US" dirty="0"/>
              <a:t>Loader</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 Data Loader is an easy to use graphical tool that helps you to get your data </a:t>
            </a:r>
            <a:r>
              <a:rPr lang="en-US" dirty="0" smtClean="0"/>
              <a:t>out or into </a:t>
            </a:r>
            <a:r>
              <a:rPr lang="en-US" dirty="0"/>
              <a:t>Salesforce </a:t>
            </a:r>
            <a:r>
              <a:rPr lang="en-US" dirty="0" smtClean="0"/>
              <a:t>objects.  You </a:t>
            </a:r>
            <a:r>
              <a:rPr lang="en-US" dirty="0"/>
              <a:t>can even use the Data Loader to perform bulk deletions by exporting the ID fields for the data you wish to delete and using that source to specify deletions through the Data Loader</a:t>
            </a:r>
            <a:r>
              <a:rPr lang="en-US" dirty="0" smtClean="0"/>
              <a:t>.</a:t>
            </a:r>
          </a:p>
          <a:p>
            <a:pPr marL="0" indent="0">
              <a:buNone/>
            </a:pPr>
            <a:endParaRPr lang="en-US" dirty="0"/>
          </a:p>
          <a:p>
            <a:pPr marL="0" indent="0">
              <a:buNone/>
            </a:pPr>
            <a:r>
              <a:rPr lang="en-US" dirty="0"/>
              <a:t>When importing data, Data Loader reads, extracts, and loads data from comma-separated values (CSV) files or from a database connection. When exporting data, it outputs CSV files</a:t>
            </a:r>
            <a:r>
              <a:rPr lang="en-US" dirty="0" smtClean="0"/>
              <a:t>.</a:t>
            </a:r>
          </a:p>
          <a:p>
            <a:pPr marL="0" indent="0">
              <a:buNone/>
            </a:pPr>
            <a:endParaRPr lang="en-US" dirty="0"/>
          </a:p>
          <a:p>
            <a:pPr marL="0" indent="0">
              <a:buNone/>
            </a:pPr>
            <a:r>
              <a:rPr lang="en-US" dirty="0" smtClean="0"/>
              <a:t>To install Data Loader.exe file click on Setup | Data Management | Data Loader.</a:t>
            </a:r>
          </a:p>
          <a:p>
            <a:pPr marL="0" indent="0">
              <a:buNone/>
            </a:pPr>
            <a:endParaRPr lang="en-US" dirty="0"/>
          </a:p>
          <a:p>
            <a:pPr marL="0" indent="0">
              <a:buNone/>
            </a:pPr>
            <a:r>
              <a:rPr lang="en-US" dirty="0"/>
              <a:t>Salesforce Help:-  </a:t>
            </a:r>
            <a:r>
              <a:rPr lang="en-US" dirty="0">
                <a:hlinkClick r:id="rId2"/>
              </a:rPr>
              <a:t>https://</a:t>
            </a:r>
            <a:r>
              <a:rPr lang="en-US" dirty="0" smtClean="0">
                <a:hlinkClick r:id="rId2"/>
              </a:rPr>
              <a:t>developer.salesforce.com/docs/atlas.en-us.202.0.dataLoader.meta/dataLoader/data_loader.htm</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www.youtube.com/watch?v=X7zTs5Hxe6k</a:t>
            </a: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178</a:t>
            </a:fld>
            <a:endParaRPr lang="en-US"/>
          </a:p>
        </p:txBody>
      </p:sp>
    </p:spTree>
    <p:extLst>
      <p:ext uri="{BB962C8B-B14F-4D97-AF65-F5344CB8AC3E}">
        <p14:creationId xmlns:p14="http://schemas.microsoft.com/office/powerpoint/2010/main" val="41067352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179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199526"/>
            <a:ext cx="11171976" cy="4631781"/>
          </a:xfrm>
          <a:prstGeom prst="rect">
            <a:avLst/>
          </a:prstGeom>
        </p:spPr>
      </p:pic>
    </p:spTree>
    <p:extLst>
      <p:ext uri="{BB962C8B-B14F-4D97-AF65-F5344CB8AC3E}">
        <p14:creationId xmlns:p14="http://schemas.microsoft.com/office/powerpoint/2010/main" val="2443608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45014"/>
            <a:ext cx="10877029" cy="5860536"/>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564573" y="1910687"/>
            <a:ext cx="2961563" cy="369332"/>
          </a:xfrm>
          <a:prstGeom prst="rect">
            <a:avLst/>
          </a:prstGeom>
          <a:noFill/>
        </p:spPr>
        <p:txBody>
          <a:bodyPr wrap="square" rtlCol="0">
            <a:spAutoFit/>
          </a:bodyPr>
          <a:lstStyle/>
          <a:p>
            <a:r>
              <a:rPr lang="en-US" dirty="0" smtClean="0">
                <a:solidFill>
                  <a:srgbClr val="FF0000"/>
                </a:solidFill>
              </a:rPr>
              <a:t>Lightening Experience/View</a:t>
            </a:r>
            <a:endParaRPr lang="en-US" dirty="0">
              <a:solidFill>
                <a:srgbClr val="FF0000"/>
              </a:solidFill>
            </a:endParaRPr>
          </a:p>
        </p:txBody>
      </p:sp>
    </p:spTree>
    <p:extLst>
      <p:ext uri="{BB962C8B-B14F-4D97-AF65-F5344CB8AC3E}">
        <p14:creationId xmlns:p14="http://schemas.microsoft.com/office/powerpoint/2010/main" val="16843928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New CSV file to Import New  Accounts &amp; Contacts.</a:t>
            </a:r>
          </a:p>
          <a:p>
            <a:pPr marL="514350" indent="-514350">
              <a:buAutoNum type="arabicPeriod"/>
            </a:pPr>
            <a:r>
              <a:rPr lang="en-US" dirty="0" smtClean="0"/>
              <a:t>Export All Accounts &amp; Contact and then update particular custom field in CSV file.</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180</a:t>
            </a:fld>
            <a:endParaRPr lang="en-US"/>
          </a:p>
        </p:txBody>
      </p:sp>
    </p:spTree>
    <p:extLst>
      <p:ext uri="{BB962C8B-B14F-4D97-AF65-F5344CB8AC3E}">
        <p14:creationId xmlns:p14="http://schemas.microsoft.com/office/powerpoint/2010/main" val="115049217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Data Import Wizard</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Data import wizard provides you to load the data into Salesforce.  By using this wizard we can Insert, Update &amp; </a:t>
            </a:r>
            <a:r>
              <a:rPr lang="en-US" dirty="0" err="1"/>
              <a:t>Upsert</a:t>
            </a:r>
            <a:r>
              <a:rPr lang="en-US" dirty="0"/>
              <a:t> the records.  We can </a:t>
            </a:r>
            <a:r>
              <a:rPr lang="en-US"/>
              <a:t>load/import </a:t>
            </a:r>
            <a:r>
              <a:rPr lang="en-US" smtClean="0"/>
              <a:t>up to </a:t>
            </a:r>
            <a:r>
              <a:rPr lang="en-US" dirty="0"/>
              <a:t>50000 records.  I won't allow you to load duplicate </a:t>
            </a:r>
            <a:r>
              <a:rPr lang="en-US" dirty="0" smtClean="0"/>
              <a:t>records.  We </a:t>
            </a:r>
            <a:r>
              <a:rPr lang="en-US" dirty="0"/>
              <a:t>can </a:t>
            </a:r>
            <a:r>
              <a:rPr lang="en-US" dirty="0" smtClean="0"/>
              <a:t>only load </a:t>
            </a:r>
            <a:r>
              <a:rPr lang="en-US" dirty="0"/>
              <a:t>Accounts, Contact, Leads, Solution, Custom Object, and Campaign </a:t>
            </a:r>
            <a:r>
              <a:rPr lang="en-US" dirty="0" smtClean="0"/>
              <a:t>Members.</a:t>
            </a:r>
            <a:endParaRPr lang="en-US" dirty="0"/>
          </a:p>
          <a:p>
            <a:pPr marL="0" indent="0">
              <a:buNone/>
            </a:pPr>
            <a:endParaRPr lang="en-US" dirty="0"/>
          </a:p>
          <a:p>
            <a:pPr marL="0" indent="0">
              <a:buNone/>
            </a:pPr>
            <a:r>
              <a:rPr lang="en-US" dirty="0"/>
              <a:t>To open Data Import Wizard click on </a:t>
            </a:r>
            <a:r>
              <a:rPr lang="en-US" dirty="0" smtClean="0"/>
              <a:t>Setup </a:t>
            </a:r>
            <a:r>
              <a:rPr lang="en-US" dirty="0"/>
              <a:t>| </a:t>
            </a:r>
            <a:r>
              <a:rPr lang="en-US" dirty="0" smtClean="0"/>
              <a:t>Data </a:t>
            </a:r>
            <a:r>
              <a:rPr lang="en-US" dirty="0"/>
              <a:t>Management | Data Import Wizard and click </a:t>
            </a:r>
            <a:r>
              <a:rPr lang="en-US" dirty="0" smtClean="0"/>
              <a:t>to </a:t>
            </a:r>
            <a:r>
              <a:rPr lang="en-US" dirty="0"/>
              <a:t>Launch Wizard.</a:t>
            </a:r>
            <a:endParaRPr lang="en-US" dirty="0" smtClean="0"/>
          </a:p>
          <a:p>
            <a:pPr marL="0" indent="0">
              <a:buNone/>
            </a:pPr>
            <a:endParaRPr lang="en-US" dirty="0" smtClean="0"/>
          </a:p>
          <a:p>
            <a:pPr marL="0" indent="0">
              <a:buNone/>
            </a:pPr>
            <a:r>
              <a:rPr lang="en-US" dirty="0" smtClean="0"/>
              <a:t>Salesforce </a:t>
            </a:r>
            <a:r>
              <a:rPr lang="en-US" dirty="0"/>
              <a:t>Help:-  </a:t>
            </a:r>
            <a:r>
              <a:rPr lang="en-US" dirty="0">
                <a:hlinkClick r:id="rId2"/>
              </a:rPr>
              <a:t>https://</a:t>
            </a:r>
            <a:r>
              <a:rPr lang="en-US" dirty="0" smtClean="0">
                <a:hlinkClick r:id="rId2"/>
              </a:rPr>
              <a:t>help.salesforce.com/articleView?id=data_import_wizard.htm&amp;type=0</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www.youtube.com/watch?v=qIiWVz8EA74</a:t>
            </a: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181</a:t>
            </a:fld>
            <a:endParaRPr lang="en-US"/>
          </a:p>
        </p:txBody>
      </p:sp>
    </p:spTree>
    <p:extLst>
      <p:ext uri="{BB962C8B-B14F-4D97-AF65-F5344CB8AC3E}">
        <p14:creationId xmlns:p14="http://schemas.microsoft.com/office/powerpoint/2010/main" val="9466530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182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81492"/>
            <a:ext cx="10623729" cy="5724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68928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Import Account via CSV file.</a:t>
            </a:r>
          </a:p>
          <a:p>
            <a:pPr marL="514350" indent="-514350">
              <a:buAutoNum type="arabicPeriod"/>
            </a:pPr>
            <a:r>
              <a:rPr lang="en-US" dirty="0" smtClean="0"/>
              <a:t>Would you be able to update User last name with help of Data Import Wizard?  If not, why?</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183</a:t>
            </a:fld>
            <a:endParaRPr lang="en-US"/>
          </a:p>
        </p:txBody>
      </p:sp>
    </p:spTree>
    <p:extLst>
      <p:ext uri="{BB962C8B-B14F-4D97-AF65-F5344CB8AC3E}">
        <p14:creationId xmlns:p14="http://schemas.microsoft.com/office/powerpoint/2010/main" val="334890975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Data Export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Data Export lets you prepare a copy of all your data in salesforce.com. </a:t>
            </a:r>
            <a:r>
              <a:rPr lang="en-US" dirty="0" smtClean="0"/>
              <a:t>You </a:t>
            </a:r>
            <a:r>
              <a:rPr lang="en-US" dirty="0"/>
              <a:t>can start the export process manually or schedule it to run automatically. When an export is ready for download you will receive an email containing a link that allows you to download the file(s). The export files are also available on this page for 48 hours, after which time they are deleted</a:t>
            </a:r>
            <a:r>
              <a:rPr lang="en-US" dirty="0" smtClean="0"/>
              <a:t>.</a:t>
            </a:r>
          </a:p>
          <a:p>
            <a:pPr marL="0" indent="0">
              <a:buNone/>
            </a:pPr>
            <a:endParaRPr lang="en-US" dirty="0" smtClean="0"/>
          </a:p>
          <a:p>
            <a:pPr marL="0" indent="0">
              <a:buNone/>
            </a:pPr>
            <a:r>
              <a:rPr lang="en-US" dirty="0" smtClean="0"/>
              <a:t>Salesforce </a:t>
            </a:r>
            <a:r>
              <a:rPr lang="en-US" dirty="0"/>
              <a:t>Help:-  </a:t>
            </a:r>
            <a:r>
              <a:rPr lang="en-US" dirty="0">
                <a:hlinkClick r:id="rId2"/>
              </a:rPr>
              <a:t>https://</a:t>
            </a:r>
            <a:r>
              <a:rPr lang="en-US" dirty="0" smtClean="0">
                <a:hlinkClick r:id="rId2"/>
              </a:rPr>
              <a:t>help.salesforce.com/articleView?id=admin_exportdata.htm&amp;siteLang=en_US&amp;type=0</a:t>
            </a:r>
            <a:endParaRPr lang="en-US" dirty="0" smtClean="0"/>
          </a:p>
          <a:p>
            <a:pPr marL="0" indent="0">
              <a:buNone/>
            </a:pPr>
            <a:r>
              <a:rPr lang="en-US" dirty="0" smtClean="0"/>
              <a:t>YouTube</a:t>
            </a:r>
            <a:r>
              <a:rPr lang="en-US" dirty="0"/>
              <a:t>:-  </a:t>
            </a:r>
            <a:r>
              <a:rPr lang="en-US" dirty="0">
                <a:hlinkClick r:id="rId3"/>
              </a:rPr>
              <a:t>https://</a:t>
            </a:r>
            <a:r>
              <a:rPr lang="en-US" dirty="0" smtClean="0">
                <a:hlinkClick r:id="rId3"/>
              </a:rPr>
              <a:t>www.youtube.com/watch?v=2XCTHf3dP0Y</a:t>
            </a: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184</a:t>
            </a:fld>
            <a:endParaRPr lang="en-US"/>
          </a:p>
        </p:txBody>
      </p:sp>
    </p:spTree>
    <p:extLst>
      <p:ext uri="{BB962C8B-B14F-4D97-AF65-F5344CB8AC3E}">
        <p14:creationId xmlns:p14="http://schemas.microsoft.com/office/powerpoint/2010/main" val="29359593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185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27596"/>
            <a:ext cx="10723759" cy="57779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50849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514350" indent="-514350">
              <a:buAutoNum type="arabicPeriod"/>
            </a:pPr>
            <a:r>
              <a:rPr lang="en-US" dirty="0" smtClean="0"/>
              <a:t>Schedule Data Export for All Object</a:t>
            </a:r>
            <a:r>
              <a:rPr lang="en-US" dirty="0"/>
              <a:t> </a:t>
            </a:r>
            <a:r>
              <a:rPr lang="en-US" dirty="0" smtClean="0"/>
              <a:t>and have a look at file.</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186</a:t>
            </a:fld>
            <a:endParaRPr lang="en-US"/>
          </a:p>
        </p:txBody>
      </p:sp>
    </p:spTree>
    <p:extLst>
      <p:ext uri="{BB962C8B-B14F-4D97-AF65-F5344CB8AC3E}">
        <p14:creationId xmlns:p14="http://schemas.microsoft.com/office/powerpoint/2010/main" val="415416048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Compare - </a:t>
            </a:r>
            <a:r>
              <a:rPr lang="en-US" sz="2800" dirty="0" smtClean="0"/>
              <a:t>Data Loader, Data Import Wizard, &amp; Data Export.</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187</a:t>
            </a:fld>
            <a:endParaRPr lang="en-US"/>
          </a:p>
        </p:txBody>
      </p:sp>
      <p:graphicFrame>
        <p:nvGraphicFramePr>
          <p:cNvPr id="10" name="Table 9"/>
          <p:cNvGraphicFramePr>
            <a:graphicFrameLocks noGrp="1"/>
          </p:cNvGraphicFramePr>
          <p:nvPr>
            <p:extLst/>
          </p:nvPr>
        </p:nvGraphicFramePr>
        <p:xfrm>
          <a:off x="869950" y="2090738"/>
          <a:ext cx="10452100" cy="2457450"/>
        </p:xfrm>
        <a:graphic>
          <a:graphicData uri="http://schemas.openxmlformats.org/drawingml/2006/table">
            <a:tbl>
              <a:tblPr>
                <a:tableStyleId>{5C22544A-7EE6-4342-B048-85BDC9FD1C3A}</a:tableStyleId>
              </a:tblPr>
              <a:tblGrid>
                <a:gridCol w="3733800">
                  <a:extLst>
                    <a:ext uri="{9D8B030D-6E8A-4147-A177-3AD203B41FA5}">
                      <a16:colId xmlns:a16="http://schemas.microsoft.com/office/drawing/2014/main" val="20000"/>
                    </a:ext>
                  </a:extLst>
                </a:gridCol>
                <a:gridCol w="3683000">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tblGrid>
              <a:tr h="310890">
                <a:tc>
                  <a:txBody>
                    <a:bodyPr/>
                    <a:lstStyle/>
                    <a:p>
                      <a:pPr algn="ctr" fontAlgn="b"/>
                      <a:r>
                        <a:rPr lang="en-US" sz="2000" b="1" u="none" strike="noStrike" dirty="0">
                          <a:effectLst/>
                        </a:rPr>
                        <a:t>Data Import Wizard</a:t>
                      </a:r>
                      <a:endParaRPr lang="en-US" sz="20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Data Loader</a:t>
                      </a:r>
                      <a:endParaRPr lang="en-US" sz="20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Data Export</a:t>
                      </a:r>
                      <a:endParaRPr lang="en-US" sz="20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15781">
                <a:tc>
                  <a:txBody>
                    <a:bodyPr/>
                    <a:lstStyle/>
                    <a:p>
                      <a:pPr algn="l" fontAlgn="b"/>
                      <a:r>
                        <a:rPr lang="en-US" sz="2000" u="none" strike="noStrike" dirty="0">
                          <a:effectLst/>
                        </a:rPr>
                        <a:t>1.  Is designed for less-technical users and smaller, simple imports of up to 50,000 records﻿.</a:t>
                      </a:r>
                      <a:br>
                        <a:rPr lang="en-US" sz="2000" u="none" strike="noStrike" dirty="0">
                          <a:effectLst/>
                        </a:rPr>
                      </a:br>
                      <a:r>
                        <a:rPr lang="en-US" sz="2000" u="none" strike="noStrike" dirty="0">
                          <a:effectLst/>
                        </a:rPr>
                        <a:t>2.  Can only import data of : Account , Contact ,Leads , Solution, Campaign Members and Custom Object.</a:t>
                      </a:r>
                      <a:endParaRPr lang="en-US" sz="20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rPr>
                        <a:t>1.  It is used for complex Imports/Export/Delete/</a:t>
                      </a:r>
                      <a:r>
                        <a:rPr lang="en-US" sz="2000" u="none" strike="noStrike" dirty="0" err="1">
                          <a:effectLst/>
                        </a:rPr>
                        <a:t>Upsert</a:t>
                      </a:r>
                      <a:r>
                        <a:rPr lang="en-US" sz="2000" u="none" strike="noStrike" dirty="0">
                          <a:effectLst/>
                        </a:rPr>
                        <a:t> </a:t>
                      </a:r>
                      <a:r>
                        <a:rPr lang="en-US" sz="2000" u="none" strike="noStrike" dirty="0" smtClean="0">
                          <a:effectLst/>
                        </a:rPr>
                        <a:t>up to </a:t>
                      </a:r>
                      <a:r>
                        <a:rPr lang="en-US" sz="2000" u="none" strike="noStrike" dirty="0">
                          <a:effectLst/>
                        </a:rPr>
                        <a:t>5 million records.</a:t>
                      </a:r>
                      <a:br>
                        <a:rPr lang="en-US" sz="2000" u="none" strike="noStrike" dirty="0">
                          <a:effectLst/>
                        </a:rPr>
                      </a:br>
                      <a:r>
                        <a:rPr lang="en-US" sz="2000" u="none" strike="noStrike" dirty="0">
                          <a:effectLst/>
                        </a:rPr>
                        <a:t>2.  It can upload more than 50000 records.</a:t>
                      </a:r>
                      <a:br>
                        <a:rPr lang="en-US" sz="2000" u="none" strike="noStrike" dirty="0">
                          <a:effectLst/>
                        </a:rPr>
                      </a:br>
                      <a:r>
                        <a:rPr lang="en-US" sz="2000" u="none" strike="noStrike" dirty="0">
                          <a:effectLst/>
                        </a:rPr>
                        <a:t>3.  Can import data of any object except User.</a:t>
                      </a:r>
                      <a:endParaRPr lang="en-US" sz="20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effectLst/>
                        </a:rPr>
                        <a:t>1.  We can only export data from this function.</a:t>
                      </a:r>
                      <a:br>
                        <a:rPr lang="en-US" sz="2000" u="none" strike="noStrike" dirty="0">
                          <a:effectLst/>
                        </a:rPr>
                      </a:br>
                      <a:r>
                        <a:rPr lang="en-US" sz="2000" u="none" strike="noStrike" dirty="0">
                          <a:effectLst/>
                        </a:rPr>
                        <a:t>2.  We get 2 features of Data Export.  viz.  1.  Export Now &amp; 2.  Schedule Export.</a:t>
                      </a:r>
                      <a:br>
                        <a:rPr lang="en-US" sz="2000" u="none" strike="noStrike" dirty="0">
                          <a:effectLst/>
                        </a:rPr>
                      </a:br>
                      <a:endParaRPr lang="en-US" sz="20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62461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5" y="589253"/>
            <a:ext cx="10515600" cy="4351338"/>
          </a:xfrm>
        </p:spPr>
        <p:txBody>
          <a:bodyPr/>
          <a:lstStyle/>
          <a:p>
            <a:pPr marL="0" indent="0">
              <a:buNone/>
            </a:pPr>
            <a:r>
              <a:rPr lang="en-US" dirty="0" smtClean="0"/>
              <a:t>  Exercise:-</a:t>
            </a:r>
          </a:p>
          <a:p>
            <a:pPr marL="0" indent="0">
              <a:buNone/>
            </a:pPr>
            <a:r>
              <a:rPr lang="en-US" dirty="0" smtClean="0"/>
              <a:t>Create a New Trial Org from below mentioned link.</a:t>
            </a:r>
          </a:p>
          <a:p>
            <a:pPr marL="0" indent="0">
              <a:buNone/>
            </a:pPr>
            <a:endParaRPr lang="en-US" dirty="0" smtClean="0"/>
          </a:p>
          <a:p>
            <a:pPr marL="0" indent="0">
              <a:buNone/>
            </a:pPr>
            <a:r>
              <a:rPr lang="en-US" dirty="0" smtClean="0"/>
              <a:t>Link:</a:t>
            </a:r>
          </a:p>
          <a:p>
            <a:pPr marL="0" indent="0">
              <a:buNone/>
            </a:pPr>
            <a:r>
              <a:rPr lang="en-US" dirty="0"/>
              <a:t>https://www.salesforce.com/form/signup/freetrial-sales.jsp</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19</a:t>
            </a:fld>
            <a:endParaRPr lang="en-US"/>
          </a:p>
        </p:txBody>
      </p:sp>
    </p:spTree>
    <p:extLst>
      <p:ext uri="{BB962C8B-B14F-4D97-AF65-F5344CB8AC3E}">
        <p14:creationId xmlns:p14="http://schemas.microsoft.com/office/powerpoint/2010/main" val="21211210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953" y="-155538"/>
            <a:ext cx="10515600" cy="600075"/>
          </a:xfrm>
        </p:spPr>
        <p:txBody>
          <a:bodyPr/>
          <a:lstStyle/>
          <a:p>
            <a:r>
              <a:rPr lang="en-US" dirty="0" smtClean="0"/>
              <a:t>Agenda – Salesforce Overview </a:t>
            </a:r>
            <a:endParaRPr lang="en-US" dirty="0"/>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744653695"/>
              </p:ext>
            </p:extLst>
          </p:nvPr>
        </p:nvGraphicFramePr>
        <p:xfrm>
          <a:off x="707572" y="444537"/>
          <a:ext cx="10515600" cy="5959122"/>
        </p:xfrm>
        <a:graphic>
          <a:graphicData uri="http://schemas.openxmlformats.org/drawingml/2006/table">
            <a:tbl>
              <a:tblPr>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13638">
                <a:tc>
                  <a:txBody>
                    <a:bodyPr/>
                    <a:lstStyle/>
                    <a:p>
                      <a:pPr algn="l" fontAlgn="b"/>
                      <a:endParaRPr lang="en-US" sz="1100" b="0" i="0" u="none" strike="noStrike" dirty="0">
                        <a:solidFill>
                          <a:srgbClr val="0070C0"/>
                        </a:solidFill>
                        <a:effectLst/>
                        <a:latin typeface="Calibri" panose="020F0502020204030204" pitchFamily="34" charset="0"/>
                      </a:endParaRPr>
                    </a:p>
                  </a:txBody>
                  <a:tcPr marL="9525" marR="9525" marT="9525" marB="0" anchor="b">
                    <a:noFill/>
                  </a:tcPr>
                </a:tc>
                <a:tc>
                  <a:txBody>
                    <a:bodyPr/>
                    <a:lstStyle/>
                    <a:p>
                      <a:pPr algn="l" fontAlgn="b"/>
                      <a:endParaRPr lang="en-US" sz="1100" b="0" i="0" u="none" strike="noStrike" dirty="0">
                        <a:solidFill>
                          <a:srgbClr val="0070C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0000"/>
                  </a:ext>
                </a:extLst>
              </a:tr>
              <a:tr h="313638">
                <a:tc>
                  <a:txBody>
                    <a:bodyPr/>
                    <a:lstStyle/>
                    <a:p>
                      <a:pPr algn="l" fontAlgn="b"/>
                      <a:endParaRPr lang="en-US" sz="1100" b="0" i="0" u="none" strike="noStrike" dirty="0">
                        <a:solidFill>
                          <a:srgbClr val="0070C0"/>
                        </a:solidFill>
                        <a:effectLst/>
                        <a:latin typeface="Calibri" panose="020F0502020204030204" pitchFamily="34" charset="0"/>
                      </a:endParaRPr>
                    </a:p>
                  </a:txBody>
                  <a:tcPr marL="9525" marR="9525" marT="9525" marB="0" anchor="b">
                    <a:noFill/>
                  </a:tcPr>
                </a:tc>
                <a:tc>
                  <a:txBody>
                    <a:bodyPr/>
                    <a:lstStyle/>
                    <a:p>
                      <a:pPr algn="l" fontAlgn="b"/>
                      <a:endParaRPr lang="en-US" sz="1100" b="0" i="0" u="none" strike="noStrike">
                        <a:solidFill>
                          <a:srgbClr val="0070C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0001"/>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 What is Cloud Computing?</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Fields</a:t>
                      </a:r>
                    </a:p>
                  </a:txBody>
                  <a:tcPr marL="9525" marR="9525" marT="9525" marB="0" anchor="b">
                    <a:noFill/>
                  </a:tcPr>
                </a:tc>
                <a:extLst>
                  <a:ext uri="{0D108BD9-81ED-4DB2-BD59-A6C34878D82A}">
                    <a16:rowId xmlns:a16="http://schemas.microsoft.com/office/drawing/2014/main" val="10002"/>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What is CRM?</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Custom Formula Field</a:t>
                      </a:r>
                    </a:p>
                  </a:txBody>
                  <a:tcPr marL="9525" marR="9525" marT="9525" marB="0" anchor="b">
                    <a:noFill/>
                  </a:tcPr>
                </a:tc>
                <a:extLst>
                  <a:ext uri="{0D108BD9-81ED-4DB2-BD59-A6C34878D82A}">
                    <a16:rowId xmlns:a16="http://schemas.microsoft.com/office/drawing/2014/main" val="10003"/>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What is Salesforce?</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Controlling &amp; Dependent Picklist</a:t>
                      </a:r>
                    </a:p>
                  </a:txBody>
                  <a:tcPr marL="9525" marR="9525" marT="9525" marB="0" anchor="b">
                    <a:noFill/>
                  </a:tcPr>
                </a:tc>
                <a:extLst>
                  <a:ext uri="{0D108BD9-81ED-4DB2-BD59-A6C34878D82A}">
                    <a16:rowId xmlns:a16="http://schemas.microsoft.com/office/drawing/2014/main" val="10004"/>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 Declarative or Programmatic Approach?</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Rollup Summary Fields</a:t>
                      </a:r>
                    </a:p>
                  </a:txBody>
                  <a:tcPr marL="9525" marR="9525" marT="9525" marB="0" anchor="b">
                    <a:noFill/>
                  </a:tcPr>
                </a:tc>
                <a:extLst>
                  <a:ext uri="{0D108BD9-81ED-4DB2-BD59-A6C34878D82A}">
                    <a16:rowId xmlns:a16="http://schemas.microsoft.com/office/drawing/2014/main" val="10005"/>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Organization Setup</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 Field Tracking/Field History Tracking</a:t>
                      </a:r>
                    </a:p>
                  </a:txBody>
                  <a:tcPr marL="9525" marR="9525" marT="9525" marB="0" anchor="b">
                    <a:noFill/>
                  </a:tcPr>
                </a:tc>
                <a:extLst>
                  <a:ext uri="{0D108BD9-81ED-4DB2-BD59-A6C34878D82A}">
                    <a16:rowId xmlns:a16="http://schemas.microsoft.com/office/drawing/2014/main" val="10006"/>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 </a:t>
                      </a:r>
                      <a:r>
                        <a:rPr lang="en-US" sz="1400" b="0" i="0" u="none" strike="noStrike" dirty="0" smtClean="0">
                          <a:solidFill>
                            <a:srgbClr val="5B9BD5"/>
                          </a:solidFill>
                          <a:effectLst/>
                          <a:latin typeface="Calibri" panose="020F0502020204030204" pitchFamily="34" charset="0"/>
                        </a:rPr>
                        <a:t>Salesforce </a:t>
                      </a:r>
                      <a:r>
                        <a:rPr lang="en-US" sz="1400" b="0" i="0" u="none" strike="noStrike" dirty="0">
                          <a:solidFill>
                            <a:srgbClr val="5B9BD5"/>
                          </a:solidFill>
                          <a:effectLst/>
                          <a:latin typeface="Calibri" panose="020F0502020204030204" pitchFamily="34" charset="0"/>
                        </a:rPr>
                        <a:t>Editions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Business Processes (Sales, Support, Lead, or Solution Process)</a:t>
                      </a:r>
                    </a:p>
                  </a:txBody>
                  <a:tcPr marL="9525" marR="9525" marT="9525" marB="0" anchor="b">
                    <a:noFill/>
                  </a:tcPr>
                </a:tc>
                <a:extLst>
                  <a:ext uri="{0D108BD9-81ED-4DB2-BD59-A6C34878D82A}">
                    <a16:rowId xmlns:a16="http://schemas.microsoft.com/office/drawing/2014/main" val="10007"/>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User Licenses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 Page Layouts</a:t>
                      </a:r>
                    </a:p>
                  </a:txBody>
                  <a:tcPr marL="9525" marR="9525" marT="9525" marB="0" anchor="b">
                    <a:noFill/>
                  </a:tcPr>
                </a:tc>
                <a:extLst>
                  <a:ext uri="{0D108BD9-81ED-4DB2-BD59-A6C34878D82A}">
                    <a16:rowId xmlns:a16="http://schemas.microsoft.com/office/drawing/2014/main" val="10008"/>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Profiles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Record Type</a:t>
                      </a:r>
                    </a:p>
                  </a:txBody>
                  <a:tcPr marL="9525" marR="9525" marT="9525" marB="0" anchor="b">
                    <a:noFill/>
                  </a:tcPr>
                </a:tc>
                <a:extLst>
                  <a:ext uri="{0D108BD9-81ED-4DB2-BD59-A6C34878D82A}">
                    <a16:rowId xmlns:a16="http://schemas.microsoft.com/office/drawing/2014/main" val="10009"/>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Roles/Role Hierarchy</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 List View </a:t>
                      </a:r>
                    </a:p>
                  </a:txBody>
                  <a:tcPr marL="9525" marR="9525" marT="9525" marB="0" anchor="b">
                    <a:noFill/>
                  </a:tcPr>
                </a:tc>
                <a:extLst>
                  <a:ext uri="{0D108BD9-81ED-4DB2-BD59-A6C34878D82A}">
                    <a16:rowId xmlns:a16="http://schemas.microsoft.com/office/drawing/2014/main" val="10010"/>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smtClean="0">
                          <a:solidFill>
                            <a:srgbClr val="5B9BD5"/>
                          </a:solidFill>
                          <a:effectLst/>
                          <a:latin typeface="Calibri" panose="020F0502020204030204" pitchFamily="34" charset="0"/>
                        </a:rPr>
                        <a:t> Permission sets</a:t>
                      </a:r>
                      <a:endParaRPr lang="en-US" sz="1400" b="0" i="0" u="none" strike="noStrike" dirty="0">
                        <a:solidFill>
                          <a:srgbClr val="5B9BD5"/>
                        </a:solidFill>
                        <a:effectLst/>
                        <a:latin typeface="Calibri" panose="020F0502020204030204" pitchFamily="34" charset="0"/>
                      </a:endParaRP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Custom Button</a:t>
                      </a:r>
                    </a:p>
                  </a:txBody>
                  <a:tcPr marL="9525" marR="9525" marT="9525" marB="0" anchor="b">
                    <a:noFill/>
                  </a:tcPr>
                </a:tc>
                <a:extLst>
                  <a:ext uri="{0D108BD9-81ED-4DB2-BD59-A6C34878D82A}">
                    <a16:rowId xmlns:a16="http://schemas.microsoft.com/office/drawing/2014/main" val="10011"/>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smtClean="0">
                          <a:solidFill>
                            <a:srgbClr val="5B9BD5"/>
                          </a:solidFill>
                          <a:effectLst/>
                          <a:latin typeface="Calibri" panose="020F0502020204030204" pitchFamily="34" charset="0"/>
                        </a:rPr>
                        <a:t>Organization Wide Defaults</a:t>
                      </a:r>
                      <a:endParaRPr lang="en-US" sz="1400" b="0" i="0" u="none" strike="noStrike" dirty="0">
                        <a:solidFill>
                          <a:srgbClr val="5B9BD5"/>
                        </a:solidFill>
                        <a:effectLst/>
                        <a:latin typeface="Calibri" panose="020F0502020204030204" pitchFamily="34" charset="0"/>
                      </a:endParaRP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Custom links </a:t>
                      </a:r>
                    </a:p>
                  </a:txBody>
                  <a:tcPr marL="9525" marR="9525" marT="9525" marB="0" anchor="b">
                    <a:noFill/>
                  </a:tcPr>
                </a:tc>
                <a:extLst>
                  <a:ext uri="{0D108BD9-81ED-4DB2-BD59-A6C34878D82A}">
                    <a16:rowId xmlns:a16="http://schemas.microsoft.com/office/drawing/2014/main" val="10012"/>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Users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 Queues</a:t>
                      </a:r>
                    </a:p>
                  </a:txBody>
                  <a:tcPr marL="9525" marR="9525" marT="9525" marB="0" anchor="b">
                    <a:noFill/>
                  </a:tcPr>
                </a:tc>
                <a:extLst>
                  <a:ext uri="{0D108BD9-81ED-4DB2-BD59-A6C34878D82A}">
                    <a16:rowId xmlns:a16="http://schemas.microsoft.com/office/drawing/2014/main" val="10013"/>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App</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Public Group</a:t>
                      </a:r>
                    </a:p>
                  </a:txBody>
                  <a:tcPr marL="9525" marR="9525" marT="9525" marB="0" anchor="b">
                    <a:noFill/>
                  </a:tcPr>
                </a:tc>
                <a:extLst>
                  <a:ext uri="{0D108BD9-81ED-4DB2-BD59-A6C34878D82A}">
                    <a16:rowId xmlns:a16="http://schemas.microsoft.com/office/drawing/2014/main" val="10014"/>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Objects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Sharing Settings</a:t>
                      </a:r>
                    </a:p>
                  </a:txBody>
                  <a:tcPr marL="9525" marR="9525" marT="9525" marB="0" anchor="b">
                    <a:noFill/>
                  </a:tcPr>
                </a:tc>
                <a:extLst>
                  <a:ext uri="{0D108BD9-81ED-4DB2-BD59-A6C34878D82A}">
                    <a16:rowId xmlns:a16="http://schemas.microsoft.com/office/drawing/2014/main" val="10015"/>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Relationships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endParaRPr lang="en-US" sz="1400" b="0" i="0" u="none" strike="noStrike" dirty="0">
                        <a:solidFill>
                          <a:srgbClr val="5B9BD5"/>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0016"/>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Type of Relationships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endParaRPr lang="en-US" sz="1400" b="0" i="0" u="none" strike="noStrike" dirty="0">
                        <a:solidFill>
                          <a:srgbClr val="5B9BD5"/>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0017"/>
                  </a:ext>
                </a:extLst>
              </a:tr>
              <a:tr h="313638">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Schema Builder</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endParaRPr lang="en-US" sz="1400" b="0" i="0" u="none" strike="noStrike" dirty="0">
                        <a:solidFill>
                          <a:srgbClr val="5B9BD5"/>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7387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0" y="501602"/>
            <a:ext cx="10515600" cy="600075"/>
          </a:xfrm>
        </p:spPr>
        <p:txBody>
          <a:bodyPr/>
          <a:lstStyle/>
          <a:p>
            <a:r>
              <a:rPr lang="en-US" dirty="0" smtClean="0"/>
              <a:t>  </a:t>
            </a:r>
            <a:r>
              <a:rPr lang="en-US" b="1" dirty="0" smtClean="0"/>
              <a:t>Declarative or Programmatic Approach?</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Broadly speaking, we can achieve our requirement on Salesforce with help of </a:t>
            </a:r>
            <a:r>
              <a:rPr lang="en-US" dirty="0"/>
              <a:t>Declarative (Point-And-Click</a:t>
            </a:r>
            <a:r>
              <a:rPr lang="en-US" dirty="0" smtClean="0"/>
              <a:t>) and/or Programmatic </a:t>
            </a:r>
            <a:r>
              <a:rPr lang="en-US" dirty="0"/>
              <a:t>(Apex / Trigger / Visualforce / API</a:t>
            </a:r>
            <a:r>
              <a:rPr lang="en-US" dirty="0" smtClean="0"/>
              <a:t>) approach.</a:t>
            </a:r>
          </a:p>
          <a:p>
            <a:pPr marL="0" indent="0">
              <a:buNone/>
            </a:pPr>
            <a:endParaRPr lang="en-US" dirty="0" smtClean="0"/>
          </a:p>
          <a:p>
            <a:pPr marL="0" indent="0">
              <a:buNone/>
            </a:pPr>
            <a:r>
              <a:rPr lang="en-US" dirty="0"/>
              <a:t>Declarative (Point-And-Click</a:t>
            </a:r>
            <a:r>
              <a:rPr lang="en-US" dirty="0" smtClean="0"/>
              <a:t>)/Out of Box approach is a function where you do points and clicks to build your logic.</a:t>
            </a:r>
          </a:p>
          <a:p>
            <a:pPr marL="0" indent="0">
              <a:buNone/>
            </a:pPr>
            <a:endParaRPr lang="en-US" dirty="0" smtClean="0"/>
          </a:p>
          <a:p>
            <a:pPr marL="0" indent="0">
              <a:buNone/>
            </a:pPr>
            <a:r>
              <a:rPr lang="en-US" dirty="0"/>
              <a:t>Programmatic (Apex / Trigger / Visualforce / API) </a:t>
            </a:r>
            <a:r>
              <a:rPr lang="en-US" dirty="0" smtClean="0"/>
              <a:t>approach is more related to programming/coding in Salesforce.</a:t>
            </a:r>
            <a:endParaRPr lang="en-US" dirty="0"/>
          </a:p>
          <a:p>
            <a:pPr marL="0" indent="0">
              <a:buNone/>
            </a:pPr>
            <a:endParaRPr lang="en-US" dirty="0"/>
          </a:p>
          <a:p>
            <a:pPr marL="0" indent="0">
              <a:buNone/>
            </a:pPr>
            <a:r>
              <a:rPr lang="en-US" dirty="0"/>
              <a:t>Declarative (Point-And-Click</a:t>
            </a:r>
            <a:r>
              <a:rPr lang="en-US" dirty="0" smtClean="0"/>
              <a:t>) approach needs to be your first preference and if it does not fulfill your requirement, then we need to turn to </a:t>
            </a:r>
            <a:r>
              <a:rPr lang="en-US" dirty="0"/>
              <a:t>Programmatic (Apex / Trigger / Visualforce / API) </a:t>
            </a:r>
            <a:r>
              <a:rPr lang="en-US" dirty="0" smtClean="0"/>
              <a:t>approach.</a:t>
            </a:r>
          </a:p>
          <a:p>
            <a:pPr marL="0" indent="0">
              <a:buNone/>
            </a:pPr>
            <a:endParaRPr lang="en-US" dirty="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20</a:t>
            </a:fld>
            <a:endParaRPr lang="en-US"/>
          </a:p>
        </p:txBody>
      </p:sp>
    </p:spTree>
    <p:extLst>
      <p:ext uri="{BB962C8B-B14F-4D97-AF65-F5344CB8AC3E}">
        <p14:creationId xmlns:p14="http://schemas.microsoft.com/office/powerpoint/2010/main" val="1743260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0" y="501602"/>
            <a:ext cx="10515600" cy="600075"/>
          </a:xfrm>
        </p:spPr>
        <p:txBody>
          <a:bodyPr/>
          <a:lstStyle/>
          <a:p>
            <a:r>
              <a:rPr lang="en-US" dirty="0" smtClean="0"/>
              <a:t>  Continued… </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639098974"/>
              </p:ext>
            </p:extLst>
          </p:nvPr>
        </p:nvGraphicFramePr>
        <p:xfrm>
          <a:off x="1364777" y="1634518"/>
          <a:ext cx="9294124" cy="2090112"/>
        </p:xfrm>
        <a:graphic>
          <a:graphicData uri="http://schemas.openxmlformats.org/drawingml/2006/table">
            <a:tbl>
              <a:tblPr firstRow="1" firstCol="1" bandRow="1">
                <a:tableStyleId>{5C22544A-7EE6-4342-B048-85BDC9FD1C3A}</a:tableStyleId>
              </a:tblPr>
              <a:tblGrid>
                <a:gridCol w="4647062">
                  <a:extLst>
                    <a:ext uri="{9D8B030D-6E8A-4147-A177-3AD203B41FA5}">
                      <a16:colId xmlns:a16="http://schemas.microsoft.com/office/drawing/2014/main" val="20000"/>
                    </a:ext>
                  </a:extLst>
                </a:gridCol>
                <a:gridCol w="4647062">
                  <a:extLst>
                    <a:ext uri="{9D8B030D-6E8A-4147-A177-3AD203B41FA5}">
                      <a16:colId xmlns:a16="http://schemas.microsoft.com/office/drawing/2014/main" val="20001"/>
                    </a:ext>
                  </a:extLst>
                </a:gridCol>
              </a:tblGrid>
              <a:tr h="236485">
                <a:tc gridSpan="2">
                  <a:txBody>
                    <a:bodyPr/>
                    <a:lstStyle/>
                    <a:p>
                      <a:pPr marL="0" marR="0" algn="ctr">
                        <a:spcBef>
                          <a:spcPts val="0"/>
                        </a:spcBef>
                        <a:spcAft>
                          <a:spcPts val="0"/>
                        </a:spcAft>
                      </a:pPr>
                      <a:r>
                        <a:rPr lang="en-US" sz="1500" b="1" u="none" dirty="0">
                          <a:solidFill>
                            <a:schemeClr val="tx1"/>
                          </a:solidFill>
                          <a:effectLst/>
                        </a:rPr>
                        <a:t>MERITS</a:t>
                      </a:r>
                      <a:endParaRPr lang="en-US" sz="1500" b="1"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0"/>
                  </a:ext>
                </a:extLst>
              </a:tr>
              <a:tr h="253427">
                <a:tc>
                  <a:txBody>
                    <a:bodyPr/>
                    <a:lstStyle/>
                    <a:p>
                      <a:pPr marL="0" marR="0" algn="ctr">
                        <a:spcBef>
                          <a:spcPts val="0"/>
                        </a:spcBef>
                        <a:spcAft>
                          <a:spcPts val="0"/>
                        </a:spcAft>
                      </a:pPr>
                      <a:r>
                        <a:rPr lang="en-US" sz="1500" b="1" dirty="0">
                          <a:solidFill>
                            <a:schemeClr val="tx1"/>
                          </a:solidFill>
                          <a:effectLst/>
                        </a:rPr>
                        <a:t>Declarative (Point-And-Click)</a:t>
                      </a:r>
                      <a:endPar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500" b="1" dirty="0">
                          <a:solidFill>
                            <a:schemeClr val="tx1"/>
                          </a:solidFill>
                          <a:effectLst/>
                        </a:rPr>
                        <a:t>Programmatic (Apex / Trigger / Visualforce / API)</a:t>
                      </a:r>
                      <a:endPar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20551">
                <a:tc>
                  <a:txBody>
                    <a:bodyPr/>
                    <a:lstStyle/>
                    <a:p>
                      <a:pPr marL="0" marR="0">
                        <a:spcBef>
                          <a:spcPts val="0"/>
                        </a:spcBef>
                        <a:spcAft>
                          <a:spcPts val="0"/>
                        </a:spcAft>
                      </a:pPr>
                      <a:r>
                        <a:rPr lang="en-US" sz="1500" b="0" dirty="0">
                          <a:solidFill>
                            <a:schemeClr val="tx1"/>
                          </a:solidFill>
                          <a:effectLst/>
                        </a:rPr>
                        <a:t>1.  It is simpler.</a:t>
                      </a:r>
                    </a:p>
                    <a:p>
                      <a:pPr marL="0" marR="0">
                        <a:spcBef>
                          <a:spcPts val="0"/>
                        </a:spcBef>
                        <a:spcAft>
                          <a:spcPts val="0"/>
                        </a:spcAft>
                      </a:pPr>
                      <a:r>
                        <a:rPr lang="en-US" sz="1500" b="0" dirty="0">
                          <a:solidFill>
                            <a:schemeClr val="tx1"/>
                          </a:solidFill>
                          <a:effectLst/>
                        </a:rPr>
                        <a:t>2.  No need to do test coding/test class.</a:t>
                      </a:r>
                    </a:p>
                    <a:p>
                      <a:pPr marL="0" marR="0">
                        <a:spcBef>
                          <a:spcPts val="0"/>
                        </a:spcBef>
                        <a:spcAft>
                          <a:spcPts val="0"/>
                        </a:spcAft>
                      </a:pPr>
                      <a:r>
                        <a:rPr lang="en-US" sz="1500" b="0" dirty="0">
                          <a:solidFill>
                            <a:schemeClr val="tx1"/>
                          </a:solidFill>
                          <a:effectLst/>
                        </a:rPr>
                        <a:t>3.  It is easy to understand, if we know basics of Salesforce.</a:t>
                      </a:r>
                    </a:p>
                    <a:p>
                      <a:pPr marL="0" marR="0">
                        <a:spcBef>
                          <a:spcPts val="0"/>
                        </a:spcBef>
                        <a:spcAft>
                          <a:spcPts val="0"/>
                        </a:spcAft>
                      </a:pPr>
                      <a:r>
                        <a:rPr lang="en-US" sz="1500" b="0" dirty="0">
                          <a:solidFill>
                            <a:schemeClr val="tx1"/>
                          </a:solidFill>
                          <a:effectLst/>
                        </a:rPr>
                        <a:t>5.  It does not require Programmatic skills.</a:t>
                      </a:r>
                      <a:endParaRPr lang="en-US" sz="15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500" b="0" dirty="0">
                          <a:solidFill>
                            <a:schemeClr val="tx1"/>
                          </a:solidFill>
                          <a:effectLst/>
                        </a:rPr>
                        <a:t>1.  You have control on function with help of code.</a:t>
                      </a:r>
                    </a:p>
                    <a:p>
                      <a:pPr marL="0" marR="0">
                        <a:spcBef>
                          <a:spcPts val="0"/>
                        </a:spcBef>
                        <a:spcAft>
                          <a:spcPts val="0"/>
                        </a:spcAft>
                      </a:pPr>
                      <a:r>
                        <a:rPr lang="en-US" sz="1500" b="0" dirty="0">
                          <a:solidFill>
                            <a:schemeClr val="tx1"/>
                          </a:solidFill>
                          <a:effectLst/>
                        </a:rPr>
                        <a:t>2.  It has more flexibility comparative to Declarative (Point-And-Click) as you can mold it with help of codes/logics.</a:t>
                      </a:r>
                    </a:p>
                    <a:p>
                      <a:pPr marL="0" marR="0">
                        <a:spcBef>
                          <a:spcPts val="0"/>
                        </a:spcBef>
                        <a:spcAft>
                          <a:spcPts val="0"/>
                        </a:spcAft>
                      </a:pPr>
                      <a:r>
                        <a:rPr lang="en-US" sz="1500" b="0" dirty="0">
                          <a:solidFill>
                            <a:schemeClr val="tx1"/>
                          </a:solidFill>
                          <a:effectLst/>
                        </a:rPr>
                        <a:t>3.  You can extend out of the box functionality with help of custom logic/codes, which can be more </a:t>
                      </a:r>
                    </a:p>
                    <a:p>
                      <a:pPr marL="0" marR="0">
                        <a:spcBef>
                          <a:spcPts val="0"/>
                        </a:spcBef>
                        <a:spcAft>
                          <a:spcPts val="0"/>
                        </a:spcAft>
                      </a:pPr>
                      <a:r>
                        <a:rPr lang="en-US" sz="1500" b="0" dirty="0">
                          <a:solidFill>
                            <a:schemeClr val="tx1"/>
                          </a:solidFill>
                          <a:effectLst/>
                        </a:rPr>
                        <a:t>user friendly, if you know correct coding methodology.</a:t>
                      </a:r>
                      <a:endParaRPr lang="en-US" sz="15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21</a:t>
            </a:fld>
            <a:endParaRPr lang="en-US"/>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502782802"/>
              </p:ext>
            </p:extLst>
          </p:nvPr>
        </p:nvGraphicFramePr>
        <p:xfrm>
          <a:off x="1364777" y="4257471"/>
          <a:ext cx="9294124" cy="1813530"/>
        </p:xfrm>
        <a:graphic>
          <a:graphicData uri="http://schemas.openxmlformats.org/drawingml/2006/table">
            <a:tbl>
              <a:tblPr firstRow="1" firstCol="1" bandRow="1">
                <a:tableStyleId>{5C22544A-7EE6-4342-B048-85BDC9FD1C3A}</a:tableStyleId>
              </a:tblPr>
              <a:tblGrid>
                <a:gridCol w="4647062">
                  <a:extLst>
                    <a:ext uri="{9D8B030D-6E8A-4147-A177-3AD203B41FA5}">
                      <a16:colId xmlns:a16="http://schemas.microsoft.com/office/drawing/2014/main" val="20000"/>
                    </a:ext>
                  </a:extLst>
                </a:gridCol>
                <a:gridCol w="4647062">
                  <a:extLst>
                    <a:ext uri="{9D8B030D-6E8A-4147-A177-3AD203B41FA5}">
                      <a16:colId xmlns:a16="http://schemas.microsoft.com/office/drawing/2014/main" val="20001"/>
                    </a:ext>
                  </a:extLst>
                </a:gridCol>
              </a:tblGrid>
              <a:tr h="280996">
                <a:tc gridSpan="2">
                  <a:txBody>
                    <a:bodyPr/>
                    <a:lstStyle/>
                    <a:p>
                      <a:pPr marL="0" marR="0" algn="ctr">
                        <a:spcBef>
                          <a:spcPts val="0"/>
                        </a:spcBef>
                        <a:spcAft>
                          <a:spcPts val="0"/>
                        </a:spcAft>
                      </a:pPr>
                      <a:r>
                        <a:rPr lang="en-US" sz="1500" b="1" u="none" cap="small" dirty="0" smtClean="0">
                          <a:solidFill>
                            <a:schemeClr val="tx1"/>
                          </a:solidFill>
                          <a:effectLst/>
                        </a:rPr>
                        <a:t>DEMERITS</a:t>
                      </a:r>
                      <a:endParaRPr lang="en-US" sz="1500" b="1"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0"/>
                  </a:ext>
                </a:extLst>
              </a:tr>
              <a:tr h="255422">
                <a:tc>
                  <a:txBody>
                    <a:bodyPr/>
                    <a:lstStyle/>
                    <a:p>
                      <a:pPr marL="0" marR="0" algn="ctr">
                        <a:spcBef>
                          <a:spcPts val="0"/>
                        </a:spcBef>
                        <a:spcAft>
                          <a:spcPts val="0"/>
                        </a:spcAft>
                      </a:pPr>
                      <a:r>
                        <a:rPr lang="en-US" sz="1500" b="1" dirty="0">
                          <a:solidFill>
                            <a:schemeClr val="tx1"/>
                          </a:solidFill>
                          <a:effectLst/>
                        </a:rPr>
                        <a:t>Declarative (Point-And-Click)</a:t>
                      </a:r>
                      <a:endPar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500" b="1" dirty="0">
                          <a:solidFill>
                            <a:schemeClr val="tx1"/>
                          </a:solidFill>
                          <a:effectLst/>
                        </a:rPr>
                        <a:t>Programmatic (Apex / Trigger / Visualforce / API)</a:t>
                      </a:r>
                      <a:endPar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277112">
                <a:tc>
                  <a:txBody>
                    <a:bodyPr/>
                    <a:lstStyle/>
                    <a:p>
                      <a:pPr marL="0" marR="0">
                        <a:spcBef>
                          <a:spcPts val="0"/>
                        </a:spcBef>
                        <a:spcAft>
                          <a:spcPts val="0"/>
                        </a:spcAft>
                      </a:pPr>
                      <a:r>
                        <a:rPr lang="en-US" sz="1500" b="0" dirty="0">
                          <a:solidFill>
                            <a:schemeClr val="tx1"/>
                          </a:solidFill>
                          <a:effectLst/>
                        </a:rPr>
                        <a:t>1.  It is stringent or can only be workable with certain set of path or rules.</a:t>
                      </a:r>
                    </a:p>
                    <a:p>
                      <a:pPr marL="0" marR="0">
                        <a:spcBef>
                          <a:spcPts val="0"/>
                        </a:spcBef>
                        <a:spcAft>
                          <a:spcPts val="0"/>
                        </a:spcAft>
                      </a:pPr>
                      <a:r>
                        <a:rPr lang="en-US" sz="1500" b="0" dirty="0">
                          <a:solidFill>
                            <a:schemeClr val="tx1"/>
                          </a:solidFill>
                          <a:effectLst/>
                        </a:rPr>
                        <a:t>2.  At times, it may not applicable to real life scenarios where only Programmatic (Apex / Visualforce / API) is alternate.</a:t>
                      </a:r>
                      <a:endParaRPr lang="en-US" sz="15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500" b="0" dirty="0">
                          <a:solidFill>
                            <a:schemeClr val="tx1"/>
                          </a:solidFill>
                          <a:effectLst/>
                        </a:rPr>
                        <a:t>1.  You need to be bit knowledgeable in Apex / Visualforce / API average to run your codes.</a:t>
                      </a:r>
                    </a:p>
                    <a:p>
                      <a:pPr marL="0" marR="0">
                        <a:spcBef>
                          <a:spcPts val="0"/>
                        </a:spcBef>
                        <a:spcAft>
                          <a:spcPts val="0"/>
                        </a:spcAft>
                      </a:pPr>
                      <a:r>
                        <a:rPr lang="en-US" sz="1500" b="0" dirty="0">
                          <a:solidFill>
                            <a:schemeClr val="tx1"/>
                          </a:solidFill>
                          <a:effectLst/>
                        </a:rPr>
                        <a:t>2.  Need to aware about Governor Limits and other interdepended functions/program languages.</a:t>
                      </a:r>
                      <a:endParaRPr lang="en-US" sz="15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73037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  Organization Setup</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8472" y="1006428"/>
            <a:ext cx="9835055" cy="5299122"/>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22</a:t>
            </a:fld>
            <a:endParaRPr lang="en-US"/>
          </a:p>
        </p:txBody>
      </p:sp>
      <p:sp>
        <p:nvSpPr>
          <p:cNvPr id="7" name="TextBox 6"/>
          <p:cNvSpPr txBox="1"/>
          <p:nvPr/>
        </p:nvSpPr>
        <p:spPr>
          <a:xfrm>
            <a:off x="8611522" y="2477490"/>
            <a:ext cx="2306471" cy="369332"/>
          </a:xfrm>
          <a:prstGeom prst="rect">
            <a:avLst/>
          </a:prstGeom>
          <a:noFill/>
        </p:spPr>
        <p:txBody>
          <a:bodyPr wrap="square" rtlCol="0">
            <a:spAutoFit/>
          </a:bodyPr>
          <a:lstStyle/>
          <a:p>
            <a:r>
              <a:rPr lang="en-US" dirty="0" smtClean="0">
                <a:solidFill>
                  <a:srgbClr val="FF0000"/>
                </a:solidFill>
              </a:rPr>
              <a:t>Click Setup</a:t>
            </a:r>
            <a:endParaRPr lang="en-US" dirty="0"/>
          </a:p>
        </p:txBody>
      </p:sp>
      <p:sp>
        <p:nvSpPr>
          <p:cNvPr id="8" name="TextBox 7"/>
          <p:cNvSpPr txBox="1"/>
          <p:nvPr/>
        </p:nvSpPr>
        <p:spPr>
          <a:xfrm>
            <a:off x="2115403" y="3787449"/>
            <a:ext cx="2963333" cy="646331"/>
          </a:xfrm>
          <a:prstGeom prst="rect">
            <a:avLst/>
          </a:prstGeom>
          <a:noFill/>
        </p:spPr>
        <p:txBody>
          <a:bodyPr wrap="square" rtlCol="0">
            <a:spAutoFit/>
          </a:bodyPr>
          <a:lstStyle/>
          <a:p>
            <a:r>
              <a:rPr lang="en-US" dirty="0" smtClean="0">
                <a:solidFill>
                  <a:srgbClr val="FF0000"/>
                </a:solidFill>
              </a:rPr>
              <a:t>Click on Company </a:t>
            </a:r>
          </a:p>
          <a:p>
            <a:r>
              <a:rPr lang="en-US" dirty="0" smtClean="0">
                <a:solidFill>
                  <a:srgbClr val="FF0000"/>
                </a:solidFill>
              </a:rPr>
              <a:t>profile</a:t>
            </a:r>
            <a:endParaRPr lang="en-US" dirty="0">
              <a:solidFill>
                <a:srgbClr val="FF0000"/>
              </a:solidFill>
            </a:endParaRPr>
          </a:p>
        </p:txBody>
      </p:sp>
      <p:sp>
        <p:nvSpPr>
          <p:cNvPr id="9" name="TextBox 8"/>
          <p:cNvSpPr txBox="1"/>
          <p:nvPr/>
        </p:nvSpPr>
        <p:spPr>
          <a:xfrm>
            <a:off x="4435522" y="4859657"/>
            <a:ext cx="3671248" cy="369332"/>
          </a:xfrm>
          <a:prstGeom prst="rect">
            <a:avLst/>
          </a:prstGeom>
          <a:noFill/>
        </p:spPr>
        <p:txBody>
          <a:bodyPr wrap="square" rtlCol="0">
            <a:spAutoFit/>
          </a:bodyPr>
          <a:lstStyle/>
          <a:p>
            <a:r>
              <a:rPr lang="en-US" dirty="0" smtClean="0">
                <a:solidFill>
                  <a:srgbClr val="FF0000"/>
                </a:solidFill>
              </a:rPr>
              <a:t>Click on Company Information</a:t>
            </a:r>
            <a:endParaRPr lang="en-US" dirty="0">
              <a:solidFill>
                <a:srgbClr val="FF0000"/>
              </a:solidFill>
            </a:endParaRPr>
          </a:p>
        </p:txBody>
      </p:sp>
      <p:cxnSp>
        <p:nvCxnSpPr>
          <p:cNvPr id="13" name="Straight Arrow Connector 12"/>
          <p:cNvCxnSpPr/>
          <p:nvPr/>
        </p:nvCxnSpPr>
        <p:spPr>
          <a:xfrm flipV="1">
            <a:off x="9253182" y="1774209"/>
            <a:ext cx="0" cy="703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115403" y="4408227"/>
            <a:ext cx="284834" cy="1846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565779" y="4777559"/>
            <a:ext cx="1869743" cy="2598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74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6"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Setup Organization profile in your Trial Org.</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23</a:t>
            </a:fld>
            <a:endParaRPr lang="en-US"/>
          </a:p>
        </p:txBody>
      </p:sp>
    </p:spTree>
    <p:extLst>
      <p:ext uri="{BB962C8B-B14F-4D97-AF65-F5344CB8AC3E}">
        <p14:creationId xmlns:p14="http://schemas.microsoft.com/office/powerpoint/2010/main" val="576361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09" y="503670"/>
            <a:ext cx="10515600" cy="600075"/>
          </a:xfrm>
        </p:spPr>
        <p:txBody>
          <a:bodyPr/>
          <a:lstStyle/>
          <a:p>
            <a:r>
              <a:rPr lang="en-US" dirty="0" smtClean="0"/>
              <a:t>  Salesforce Editions</a:t>
            </a:r>
            <a:endParaRPr lang="en-US" dirty="0"/>
          </a:p>
        </p:txBody>
      </p:sp>
      <p:sp>
        <p:nvSpPr>
          <p:cNvPr id="3" name="Content Placeholder 2"/>
          <p:cNvSpPr>
            <a:spLocks noGrp="1"/>
          </p:cNvSpPr>
          <p:nvPr>
            <p:ph idx="1"/>
          </p:nvPr>
        </p:nvSpPr>
        <p:spPr>
          <a:xfrm>
            <a:off x="1018309" y="1528978"/>
            <a:ext cx="10515600" cy="4351338"/>
          </a:xfrm>
        </p:spPr>
        <p:txBody>
          <a:bodyPr>
            <a:normAutofit lnSpcReduction="10000"/>
          </a:bodyPr>
          <a:lstStyle/>
          <a:p>
            <a:r>
              <a:rPr lang="en-US" dirty="0" smtClean="0"/>
              <a:t>There are different types of editions depending upon cloud functions.  </a:t>
            </a:r>
            <a:r>
              <a:rPr lang="en-US" dirty="0" err="1" smtClean="0"/>
              <a:t>Eg</a:t>
            </a:r>
            <a:r>
              <a:rPr lang="en-US" dirty="0" smtClean="0"/>
              <a:t>.  Enterprise/Professional Edition Service/Sales Cloud, etc.</a:t>
            </a:r>
          </a:p>
          <a:p>
            <a:r>
              <a:rPr lang="en-US" dirty="0" smtClean="0"/>
              <a:t>Enterprise Edition or Lightening Enterprise is famous edition where Automation Tool like Workflow Rule, Approval process, etc., Full Profile and Page Layouts, Multiple Sandboxes, etc. are common functions.  </a:t>
            </a:r>
          </a:p>
          <a:p>
            <a:endParaRPr lang="en-US" dirty="0"/>
          </a:p>
          <a:p>
            <a:r>
              <a:rPr lang="en-US" dirty="0" smtClean="0"/>
              <a:t>Salesforce Help:-  </a:t>
            </a:r>
            <a:r>
              <a:rPr lang="en-US" dirty="0">
                <a:hlinkClick r:id="rId2"/>
              </a:rPr>
              <a:t>https://www.salesforce.com/in/crm/editions-pricing.jsp/</a:t>
            </a:r>
            <a:endParaRPr lang="en-US" dirty="0"/>
          </a:p>
          <a:p>
            <a:r>
              <a:rPr lang="en-US" dirty="0" smtClean="0"/>
              <a:t>YouTube:-  </a:t>
            </a:r>
            <a:r>
              <a:rPr lang="en-US" dirty="0" smtClean="0">
                <a:hlinkClick r:id="rId3"/>
              </a:rPr>
              <a:t>https</a:t>
            </a:r>
            <a:r>
              <a:rPr lang="en-US" dirty="0">
                <a:hlinkClick r:id="rId3"/>
              </a:rPr>
              <a:t>://</a:t>
            </a:r>
            <a:r>
              <a:rPr lang="en-US" dirty="0" smtClean="0">
                <a:hlinkClick r:id="rId3"/>
              </a:rPr>
              <a:t>www.Youtube.com/watch?v=2mhuHbwOjkY</a:t>
            </a:r>
            <a:endParaRPr lang="en-US" dirty="0" smtClean="0"/>
          </a:p>
          <a:p>
            <a:endParaRPr lang="en-US" dirty="0"/>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24</a:t>
            </a:fld>
            <a:endParaRPr lang="en-US"/>
          </a:p>
        </p:txBody>
      </p:sp>
    </p:spTree>
    <p:extLst>
      <p:ext uri="{BB962C8B-B14F-4D97-AF65-F5344CB8AC3E}">
        <p14:creationId xmlns:p14="http://schemas.microsoft.com/office/powerpoint/2010/main" val="19652770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09" y="503670"/>
            <a:ext cx="10515600" cy="600075"/>
          </a:xfrm>
        </p:spPr>
        <p:txBody>
          <a:bodyPr/>
          <a:lstStyle/>
          <a:p>
            <a:r>
              <a:rPr lang="en-US" dirty="0" smtClean="0"/>
              <a:t>  User Licenses</a:t>
            </a:r>
            <a:endParaRPr lang="en-US" dirty="0"/>
          </a:p>
        </p:txBody>
      </p:sp>
      <p:sp>
        <p:nvSpPr>
          <p:cNvPr id="3" name="Content Placeholder 2"/>
          <p:cNvSpPr>
            <a:spLocks noGrp="1"/>
          </p:cNvSpPr>
          <p:nvPr>
            <p:ph idx="1"/>
          </p:nvPr>
        </p:nvSpPr>
        <p:spPr>
          <a:xfrm>
            <a:off x="1018309" y="1528978"/>
            <a:ext cx="10515600" cy="4351338"/>
          </a:xfrm>
        </p:spPr>
        <p:txBody>
          <a:bodyPr>
            <a:normAutofit fontScale="92500"/>
          </a:bodyPr>
          <a:lstStyle/>
          <a:p>
            <a:r>
              <a:rPr lang="en-US" dirty="0"/>
              <a:t>Salesforce’s different user licenses give users different access to your data.  (The license type determines which profiles and permission sets are available to the user.)</a:t>
            </a:r>
          </a:p>
          <a:p>
            <a:r>
              <a:rPr lang="en-US" dirty="0"/>
              <a:t>To view a list of the active user licenses in your Salesforce org,  click Your Name | Setup | Company Profile | Company </a:t>
            </a:r>
            <a:r>
              <a:rPr lang="en-US" dirty="0" smtClean="0"/>
              <a:t>Information</a:t>
            </a:r>
          </a:p>
          <a:p>
            <a:endParaRPr lang="en-US" dirty="0"/>
          </a:p>
          <a:p>
            <a:r>
              <a:rPr lang="en-US" dirty="0" smtClean="0"/>
              <a:t>Salesforce Help:-  </a:t>
            </a:r>
            <a:r>
              <a:rPr lang="en-US" dirty="0">
                <a:hlinkClick r:id="rId2"/>
              </a:rPr>
              <a:t>https://</a:t>
            </a:r>
            <a:r>
              <a:rPr lang="en-US" dirty="0" smtClean="0">
                <a:hlinkClick r:id="rId2"/>
              </a:rPr>
              <a:t>help.salesforce.com/articleView?id=users_understanding_license_types.htm&amp;language=en_US&amp;type=0</a:t>
            </a:r>
            <a:endParaRPr lang="en-US" dirty="0"/>
          </a:p>
          <a:p>
            <a:r>
              <a:rPr lang="en-US" dirty="0" smtClean="0"/>
              <a:t>YouTube:-  </a:t>
            </a:r>
            <a:r>
              <a:rPr lang="en-US" dirty="0">
                <a:hlinkClick r:id="rId3"/>
              </a:rPr>
              <a:t>https://</a:t>
            </a:r>
            <a:r>
              <a:rPr lang="en-US" dirty="0" smtClean="0">
                <a:hlinkClick r:id="rId3"/>
              </a:rPr>
              <a:t>www.Youtube.com/watch?v=szrscnIlhtc</a:t>
            </a:r>
            <a:endParaRPr lang="en-US" dirty="0" smtClean="0"/>
          </a:p>
          <a:p>
            <a:endParaRPr lang="en-US" dirty="0"/>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25</a:t>
            </a:fld>
            <a:endParaRPr lang="en-US"/>
          </a:p>
        </p:txBody>
      </p:sp>
    </p:spTree>
    <p:extLst>
      <p:ext uri="{BB962C8B-B14F-4D97-AF65-F5344CB8AC3E}">
        <p14:creationId xmlns:p14="http://schemas.microsoft.com/office/powerpoint/2010/main" val="12046421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09" y="503670"/>
            <a:ext cx="10515600" cy="600075"/>
          </a:xfrm>
        </p:spPr>
        <p:txBody>
          <a:bodyPr/>
          <a:lstStyle/>
          <a:p>
            <a:r>
              <a:rPr lang="en-US" dirty="0" smtClean="0"/>
              <a:t>  continued…</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26</a:t>
            </a:fld>
            <a:endParaRPr lang="en-US"/>
          </a:p>
        </p:txBody>
      </p:sp>
      <p:sp>
        <p:nvSpPr>
          <p:cNvPr id="6" name="Rectangle 1"/>
          <p:cNvSpPr>
            <a:spLocks noGrp="1" noChangeArrowheads="1"/>
          </p:cNvSpPr>
          <p:nvPr>
            <p:ph idx="1"/>
          </p:nvPr>
        </p:nvSpPr>
        <p:spPr bwMode="auto">
          <a:xfrm>
            <a:off x="1018309" y="1052461"/>
            <a:ext cx="10515600" cy="52471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25868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55555"/>
                </a:solidFill>
                <a:effectLst/>
              </a:rPr>
              <a:t>Here’s the some of Salesforce user license types: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rgbClr val="555555"/>
              </a:solidFill>
              <a:effectLst/>
            </a:endParaRPr>
          </a:p>
          <a:p>
            <a:pPr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rgbClr val="555555"/>
                </a:solidFill>
                <a:effectLst/>
              </a:rPr>
              <a:t>Salesforce</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55555"/>
                </a:solidFill>
                <a:effectLst/>
              </a:rPr>
              <a:t>	Full access to standard CRM, custom apps, and AppExchange apps.</a:t>
            </a:r>
          </a:p>
          <a:p>
            <a:pPr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rgbClr val="555555"/>
                </a:solidFill>
                <a:effectLst/>
              </a:rPr>
              <a:t>Salesforce Platform</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55555"/>
                </a:solidFill>
                <a:effectLst/>
              </a:rPr>
              <a:t>	Custom apps &amp; core objects (Accounts, Contacts, </a:t>
            </a:r>
            <a:r>
              <a:rPr kumimoji="0" lang="en-US" altLang="en-US" sz="1800" b="0" i="0" u="none" strike="noStrike" cap="none" normalizeH="0" baseline="0" dirty="0" err="1" smtClean="0">
                <a:ln>
                  <a:noFill/>
                </a:ln>
                <a:solidFill>
                  <a:srgbClr val="555555"/>
                </a:solidFill>
                <a:effectLst/>
              </a:rPr>
              <a:t>etc</a:t>
            </a:r>
            <a:r>
              <a:rPr kumimoji="0" lang="en-US" altLang="en-US" sz="1800" b="0" i="0" u="none" strike="noStrike" cap="none" normalizeH="0" baseline="0" dirty="0" smtClean="0">
                <a:ln>
                  <a:noFill/>
                </a:ln>
                <a:solidFill>
                  <a:srgbClr val="555555"/>
                </a:solidFill>
                <a:effectLst/>
              </a:rPr>
              <a:t>) only; no CRM (no Opportunities or Forecasts).</a:t>
            </a:r>
          </a:p>
          <a:p>
            <a:pPr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rgbClr val="555555"/>
                </a:solidFill>
                <a:effectLst/>
              </a:rPr>
              <a:t>Knowledge Only User</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55555"/>
                </a:solidFill>
                <a:effectLst/>
              </a:rPr>
              <a:t>	Salesforce Knowledge app only.</a:t>
            </a:r>
          </a:p>
          <a:p>
            <a:pPr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rgbClr val="555555"/>
                </a:solidFill>
                <a:effectLst/>
              </a:rPr>
              <a:t>Chatter Free</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55555"/>
                </a:solidFill>
                <a:effectLst/>
              </a:rPr>
              <a:t>	Access to Chatter for people in your company without a Salesforce license.  No additional cost.</a:t>
            </a:r>
          </a:p>
          <a:p>
            <a:pPr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rgbClr val="555555"/>
                </a:solidFill>
                <a:effectLst/>
              </a:rPr>
              <a:t>Chatter External</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55555"/>
                </a:solidFill>
                <a:effectLst/>
              </a:rPr>
              <a:t>	Allows your customers to use Chatter groups.  No additional cost.</a:t>
            </a:r>
          </a:p>
          <a:p>
            <a:pPr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rgbClr val="555555"/>
                </a:solidFill>
                <a:effectLst/>
              </a:rPr>
              <a:t>Chatter Only (aka Chatter Plus)</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55555"/>
                </a:solidFill>
                <a:effectLst/>
              </a:rPr>
              <a:t>	Access to Chatter for people in your company without a Salesforce license PLUS access to accounts &amp; contacts.</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555555"/>
                </a:solidFill>
              </a:rPr>
              <a:t>	</a:t>
            </a:r>
            <a:r>
              <a:rPr kumimoji="0" lang="en-US" altLang="en-US" sz="1800" b="0" i="0" u="none" strike="noStrike" cap="none" normalizeH="0" baseline="0" dirty="0" smtClean="0">
                <a:ln>
                  <a:noFill/>
                </a:ln>
                <a:solidFill>
                  <a:srgbClr val="555555"/>
                </a:solidFill>
                <a:effectLst/>
              </a:rPr>
              <a:t>Additional cost.</a:t>
            </a:r>
          </a:p>
          <a:p>
            <a:pPr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rgbClr val="555555"/>
                </a:solidFill>
                <a:effectLst/>
              </a:rPr>
              <a:t>Gold Partner</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55555"/>
                </a:solidFill>
                <a:effectLst/>
              </a:rPr>
              <a:t>	Partner portal access.</a:t>
            </a:r>
            <a:endParaRPr kumimoji="0" lang="en-US" altLang="en-US" sz="1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2969664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09" y="503670"/>
            <a:ext cx="10515600" cy="600075"/>
          </a:xfrm>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328" y="474299"/>
            <a:ext cx="10822675" cy="5831251"/>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27</a:t>
            </a:fld>
            <a:endParaRPr lang="en-US"/>
          </a:p>
        </p:txBody>
      </p:sp>
      <p:sp>
        <p:nvSpPr>
          <p:cNvPr id="7" name="Rounded Rectangle 6"/>
          <p:cNvSpPr/>
          <p:nvPr/>
        </p:nvSpPr>
        <p:spPr>
          <a:xfrm>
            <a:off x="2565779" y="1419367"/>
            <a:ext cx="8679976" cy="27022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165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6"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Check how many User Licenses you have in your Trial Org and discuss about it.</a:t>
            </a:r>
          </a:p>
          <a:p>
            <a:pPr marL="0" indent="0">
              <a:buNone/>
            </a:pPr>
            <a:endParaRPr lang="en-US" dirty="0"/>
          </a:p>
          <a:p>
            <a:pPr marL="0" indent="0">
              <a:buNone/>
            </a:pPr>
            <a:r>
              <a:rPr lang="en-US" dirty="0" smtClean="0"/>
              <a:t>Create New User with different Profiles.</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28</a:t>
            </a:fld>
            <a:endParaRPr lang="en-US"/>
          </a:p>
        </p:txBody>
      </p:sp>
    </p:spTree>
    <p:extLst>
      <p:ext uri="{BB962C8B-B14F-4D97-AF65-F5344CB8AC3E}">
        <p14:creationId xmlns:p14="http://schemas.microsoft.com/office/powerpoint/2010/main" val="980010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01603"/>
            <a:ext cx="10515600" cy="600075"/>
          </a:xfrm>
        </p:spPr>
        <p:txBody>
          <a:bodyPr/>
          <a:lstStyle/>
          <a:p>
            <a:r>
              <a:rPr lang="en-US" dirty="0" smtClean="0"/>
              <a:t>  Profiles</a:t>
            </a:r>
            <a:r>
              <a:rPr lang="en-US" dirty="0"/>
              <a:t/>
            </a:r>
            <a:br>
              <a:rPr lang="en-US" dirty="0"/>
            </a:br>
            <a:endParaRPr lang="en-US" dirty="0"/>
          </a:p>
        </p:txBody>
      </p:sp>
      <p:sp>
        <p:nvSpPr>
          <p:cNvPr id="3" name="Content Placeholder 2"/>
          <p:cNvSpPr>
            <a:spLocks noGrp="1"/>
          </p:cNvSpPr>
          <p:nvPr>
            <p:ph idx="1"/>
          </p:nvPr>
        </p:nvSpPr>
        <p:spPr>
          <a:xfrm>
            <a:off x="1042916" y="1527944"/>
            <a:ext cx="10515600" cy="4777605"/>
          </a:xfrm>
        </p:spPr>
        <p:txBody>
          <a:bodyPr>
            <a:normAutofit/>
          </a:bodyPr>
          <a:lstStyle/>
          <a:p>
            <a:pPr marL="0" indent="0">
              <a:buNone/>
            </a:pPr>
            <a:r>
              <a:rPr lang="en-US" dirty="0"/>
              <a:t>A profile is a group/collection of settings and permissions that define what a user can do in salesforce. A profile controls “Object permissions, Field permissions, User permissions, Tab settings, App settings, Apex class access, Visualforce page access, Page layouts, Record Types, Login hours &amp; Login IP ranges.</a:t>
            </a:r>
            <a:endParaRPr lang="en-US" dirty="0" smtClean="0"/>
          </a:p>
          <a:p>
            <a:pPr marL="0" indent="0">
              <a:buNone/>
            </a:pPr>
            <a:endParaRPr lang="en-US" dirty="0" smtClean="0"/>
          </a:p>
          <a:p>
            <a:r>
              <a:rPr lang="en-US" dirty="0" smtClean="0"/>
              <a:t>Salesforce Help:-  </a:t>
            </a:r>
            <a:r>
              <a:rPr lang="en-US" dirty="0">
                <a:hlinkClick r:id="rId2"/>
              </a:rPr>
              <a:t>https://help.salesforce.com/articleView?id=admin_userprofiles.htm&amp;type=0&amp;language=en_US&amp;release=204.15#firstQueryMeta=%</a:t>
            </a:r>
            <a:r>
              <a:rPr lang="en-US" dirty="0" smtClean="0">
                <a:hlinkClick r:id="rId2"/>
              </a:rPr>
              <a:t>5Bobject%2520Object%5D</a:t>
            </a:r>
            <a:endParaRPr lang="en-US" dirty="0" smtClean="0"/>
          </a:p>
          <a:p>
            <a:r>
              <a:rPr lang="en-US" dirty="0" smtClean="0"/>
              <a:t>YouTube:-  </a:t>
            </a:r>
            <a:r>
              <a:rPr lang="en-US" dirty="0">
                <a:hlinkClick r:id="rId3"/>
              </a:rPr>
              <a:t>https://</a:t>
            </a:r>
            <a:r>
              <a:rPr lang="en-US" dirty="0" smtClean="0">
                <a:hlinkClick r:id="rId3"/>
              </a:rPr>
              <a:t>www.Youtube.com/watch?v=eyFCgOWbWmc</a:t>
            </a:r>
            <a:endParaRPr lang="en-US" dirty="0" smtClean="0"/>
          </a:p>
          <a:p>
            <a:endParaRPr lang="en-US" dirty="0"/>
          </a:p>
          <a:p>
            <a:pPr marL="0" indent="0">
              <a:buNone/>
            </a:pPr>
            <a:endParaRPr lang="en-US" dirty="0"/>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29</a:t>
            </a:fld>
            <a:endParaRPr lang="en-US"/>
          </a:p>
        </p:txBody>
      </p:sp>
    </p:spTree>
    <p:extLst>
      <p:ext uri="{BB962C8B-B14F-4D97-AF65-F5344CB8AC3E}">
        <p14:creationId xmlns:p14="http://schemas.microsoft.com/office/powerpoint/2010/main" val="1471933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Continued…</a:t>
            </a:r>
          </a:p>
        </p:txBody>
      </p:sp>
      <p:sp>
        <p:nvSpPr>
          <p:cNvPr id="4" name="Footer Placeholder 3"/>
          <p:cNvSpPr>
            <a:spLocks noGrp="1"/>
          </p:cNvSpPr>
          <p:nvPr>
            <p:ph type="ftr" sz="quarter" idx="11"/>
          </p:nvPr>
        </p:nvSpPr>
        <p:spPr/>
        <p:txBody>
          <a:bodyPr/>
          <a:lstStyle/>
          <a:p>
            <a:r>
              <a:rPr lang="en-US"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08190179"/>
              </p:ext>
            </p:extLst>
          </p:nvPr>
        </p:nvGraphicFramePr>
        <p:xfrm>
          <a:off x="804328" y="1420710"/>
          <a:ext cx="10249396" cy="4884840"/>
        </p:xfrm>
        <a:graphic>
          <a:graphicData uri="http://schemas.openxmlformats.org/drawingml/2006/table">
            <a:tbl>
              <a:tblPr>
                <a:tableStyleId>{5C22544A-7EE6-4342-B048-85BDC9FD1C3A}</a:tableStyleId>
              </a:tblPr>
              <a:tblGrid>
                <a:gridCol w="4991596">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261845">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Teams (Account Team, Opportunity Team, &amp; Case Team)</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Campaign</a:t>
                      </a:r>
                    </a:p>
                  </a:txBody>
                  <a:tcPr marL="9525" marR="9525" marT="9525" marB="0" anchor="b">
                    <a:noFill/>
                  </a:tcPr>
                </a:tc>
                <a:extLst>
                  <a:ext uri="{0D108BD9-81ED-4DB2-BD59-A6C34878D82A}">
                    <a16:rowId xmlns:a16="http://schemas.microsoft.com/office/drawing/2014/main" val="10000"/>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 Activity Management </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Campaign Members</a:t>
                      </a:r>
                    </a:p>
                  </a:txBody>
                  <a:tcPr marL="9525" marR="9525" marT="9525" marB="0" anchor="b">
                    <a:noFill/>
                  </a:tcPr>
                </a:tc>
                <a:extLst>
                  <a:ext uri="{0D108BD9-81ED-4DB2-BD59-A6C34878D82A}">
                    <a16:rowId xmlns:a16="http://schemas.microsoft.com/office/drawing/2014/main" val="10001"/>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Validation Rules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Communities</a:t>
                      </a:r>
                    </a:p>
                  </a:txBody>
                  <a:tcPr marL="9525" marR="9525" marT="9525" marB="0" anchor="b">
                    <a:noFill/>
                  </a:tcPr>
                </a:tc>
                <a:extLst>
                  <a:ext uri="{0D108BD9-81ED-4DB2-BD59-A6C34878D82A}">
                    <a16:rowId xmlns:a16="http://schemas.microsoft.com/office/drawing/2014/main" val="10002"/>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Workflow Rule</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Community Management</a:t>
                      </a:r>
                    </a:p>
                  </a:txBody>
                  <a:tcPr marL="9525" marR="9525" marT="9525" marB="0" anchor="b">
                    <a:noFill/>
                  </a:tcPr>
                </a:tc>
                <a:extLst>
                  <a:ext uri="{0D108BD9-81ED-4DB2-BD59-A6C34878D82A}">
                    <a16:rowId xmlns:a16="http://schemas.microsoft.com/office/drawing/2014/main" val="10003"/>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Process Builder</a:t>
                      </a:r>
                    </a:p>
                  </a:txBody>
                  <a:tcPr marL="9525" marR="9525" marT="9525" marB="0" anchor="b">
                    <a:noFill/>
                  </a:tcPr>
                </a:tc>
                <a:tc>
                  <a:txBody>
                    <a:bodyPr/>
                    <a:lstStyle/>
                    <a:p>
                      <a:pPr marL="171450" indent="-171450" algn="l" fontAlgn="b">
                        <a:buClr>
                          <a:srgbClr val="0070C0"/>
                        </a:buClr>
                        <a:buSzPts val="1100"/>
                        <a:buFont typeface="Wingdings" panose="05000000000000000000" pitchFamily="2" charset="2"/>
                        <a:buChar char="Ø"/>
                      </a:pPr>
                      <a:endParaRPr lang="en-US" sz="1400" b="0" i="0" u="none" strike="noStrike">
                        <a:solidFill>
                          <a:srgbClr val="5B9BD5"/>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0004"/>
                  </a:ext>
                </a:extLst>
              </a:tr>
              <a:tr h="284979">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Approval Process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Ideas</a:t>
                      </a:r>
                    </a:p>
                  </a:txBody>
                  <a:tcPr marL="9525" marR="9525" marT="9525" marB="0" anchor="b">
                    <a:noFill/>
                  </a:tcPr>
                </a:tc>
                <a:extLst>
                  <a:ext uri="{0D108BD9-81ED-4DB2-BD59-A6C34878D82A}">
                    <a16:rowId xmlns:a16="http://schemas.microsoft.com/office/drawing/2014/main" val="10005"/>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Reports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Multi Currency</a:t>
                      </a:r>
                    </a:p>
                  </a:txBody>
                  <a:tcPr marL="9525" marR="9525" marT="9525" marB="0" anchor="b">
                    <a:noFill/>
                  </a:tcPr>
                </a:tc>
                <a:extLst>
                  <a:ext uri="{0D108BD9-81ED-4DB2-BD59-A6C34878D82A}">
                    <a16:rowId xmlns:a16="http://schemas.microsoft.com/office/drawing/2014/main" val="10006"/>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 Bucket Fields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Multi Language</a:t>
                      </a:r>
                    </a:p>
                  </a:txBody>
                  <a:tcPr marL="9525" marR="9525" marT="9525" marB="0" anchor="b">
                    <a:noFill/>
                  </a:tcPr>
                </a:tc>
                <a:extLst>
                  <a:ext uri="{0D108BD9-81ED-4DB2-BD59-A6C34878D82A}">
                    <a16:rowId xmlns:a16="http://schemas.microsoft.com/office/drawing/2014/main" val="10007"/>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Custom Report Types</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Assignment Rules</a:t>
                      </a:r>
                    </a:p>
                  </a:txBody>
                  <a:tcPr marL="9525" marR="9525" marT="9525" marB="0" anchor="b">
                    <a:noFill/>
                  </a:tcPr>
                </a:tc>
                <a:extLst>
                  <a:ext uri="{0D108BD9-81ED-4DB2-BD59-A6C34878D82A}">
                    <a16:rowId xmlns:a16="http://schemas.microsoft.com/office/drawing/2014/main" val="10008"/>
                  </a:ext>
                </a:extLst>
              </a:tr>
              <a:tr h="250413">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Report Scheduling</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 Auto-Response Rules</a:t>
                      </a:r>
                    </a:p>
                  </a:txBody>
                  <a:tcPr marL="9525" marR="9525" marT="9525" marB="0" anchor="b">
                    <a:noFill/>
                  </a:tcPr>
                </a:tc>
                <a:extLst>
                  <a:ext uri="{0D108BD9-81ED-4DB2-BD59-A6C34878D82A}">
                    <a16:rowId xmlns:a16="http://schemas.microsoft.com/office/drawing/2014/main" val="10009"/>
                  </a:ext>
                </a:extLst>
              </a:tr>
              <a:tr h="314431">
                <a:tc>
                  <a:txBody>
                    <a:bodyPr/>
                    <a:lstStyle/>
                    <a:p>
                      <a:pPr marL="171450" indent="-171450" algn="l" fontAlgn="b">
                        <a:buClr>
                          <a:srgbClr val="0070C0"/>
                        </a:buClr>
                        <a:buSzPts val="1100"/>
                        <a:buFont typeface="Wingdings" panose="05000000000000000000" pitchFamily="2" charset="2"/>
                        <a:buChar char="Ø"/>
                      </a:pPr>
                      <a:endParaRPr lang="en-US" sz="1400" b="0" i="0" u="none" strike="noStrike" dirty="0">
                        <a:solidFill>
                          <a:srgbClr val="5B9BD5"/>
                        </a:solidFill>
                        <a:effectLst/>
                        <a:latin typeface="Calibri" panose="020F0502020204030204" pitchFamily="34" charset="0"/>
                      </a:endParaRP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Escalation Rules</a:t>
                      </a:r>
                    </a:p>
                  </a:txBody>
                  <a:tcPr marL="9525" marR="9525" marT="9525" marB="0" anchor="b">
                    <a:noFill/>
                  </a:tcPr>
                </a:tc>
                <a:extLst>
                  <a:ext uri="{0D108BD9-81ED-4DB2-BD59-A6C34878D82A}">
                    <a16:rowId xmlns:a16="http://schemas.microsoft.com/office/drawing/2014/main" val="10010"/>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Report/Dashboard Folder Sharing</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 Knowledge</a:t>
                      </a:r>
                    </a:p>
                  </a:txBody>
                  <a:tcPr marL="9525" marR="9525" marT="9525" marB="0" anchor="b">
                    <a:noFill/>
                  </a:tcPr>
                </a:tc>
                <a:extLst>
                  <a:ext uri="{0D108BD9-81ED-4DB2-BD59-A6C34878D82A}">
                    <a16:rowId xmlns:a16="http://schemas.microsoft.com/office/drawing/2014/main" val="10011"/>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Web To Lead</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Data Loader</a:t>
                      </a:r>
                    </a:p>
                  </a:txBody>
                  <a:tcPr marL="9525" marR="9525" marT="9525" marB="0" anchor="b">
                    <a:noFill/>
                  </a:tcPr>
                </a:tc>
                <a:extLst>
                  <a:ext uri="{0D108BD9-81ED-4DB2-BD59-A6C34878D82A}">
                    <a16:rowId xmlns:a16="http://schemas.microsoft.com/office/drawing/2014/main" val="10012"/>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Lead</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Data Import Wizard</a:t>
                      </a:r>
                    </a:p>
                  </a:txBody>
                  <a:tcPr marL="9525" marR="9525" marT="9525" marB="0" anchor="b">
                    <a:noFill/>
                  </a:tcPr>
                </a:tc>
                <a:extLst>
                  <a:ext uri="{0D108BD9-81ED-4DB2-BD59-A6C34878D82A}">
                    <a16:rowId xmlns:a16="http://schemas.microsoft.com/office/drawing/2014/main" val="10013"/>
                  </a:ext>
                </a:extLst>
              </a:tr>
              <a:tr h="314431">
                <a:tc>
                  <a:txBody>
                    <a:bodyPr/>
                    <a:lstStyle/>
                    <a:p>
                      <a:pPr marL="171450" indent="-171450" algn="l" fontAlgn="b">
                        <a:buClr>
                          <a:srgbClr val="0070C0"/>
                        </a:buClr>
                        <a:buFont typeface="Wingdings" panose="05000000000000000000" pitchFamily="2" charset="2"/>
                        <a:buChar char="Ø"/>
                      </a:pPr>
                      <a:r>
                        <a:rPr lang="en-US" sz="1400" b="0" i="0" u="none" strike="noStrike">
                          <a:solidFill>
                            <a:srgbClr val="5B9BD5"/>
                          </a:solidFill>
                          <a:effectLst/>
                          <a:latin typeface="Calibri" panose="020F0502020204030204" pitchFamily="34" charset="0"/>
                        </a:rPr>
                        <a:t>Lead Conversion</a:t>
                      </a: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 Data Export</a:t>
                      </a:r>
                    </a:p>
                  </a:txBody>
                  <a:tcPr marL="9525" marR="9525" marT="9525" marB="0" anchor="b">
                    <a:noFill/>
                  </a:tcPr>
                </a:tc>
                <a:extLst>
                  <a:ext uri="{0D108BD9-81ED-4DB2-BD59-A6C34878D82A}">
                    <a16:rowId xmlns:a16="http://schemas.microsoft.com/office/drawing/2014/main" val="10014"/>
                  </a:ext>
                </a:extLst>
              </a:tr>
              <a:tr h="314431">
                <a:tc>
                  <a:txBody>
                    <a:bodyPr/>
                    <a:lstStyle/>
                    <a:p>
                      <a:pPr marL="171450" indent="-171450" algn="l" fontAlgn="b">
                        <a:buClr>
                          <a:srgbClr val="0070C0"/>
                        </a:buClr>
                        <a:buFont typeface="Wingdings" panose="05000000000000000000" pitchFamily="2" charset="2"/>
                        <a:buChar char="Ø"/>
                      </a:pPr>
                      <a:endParaRPr lang="en-US" sz="1400" b="0" i="0" u="none" strike="noStrike">
                        <a:solidFill>
                          <a:srgbClr val="5B9BD5"/>
                        </a:solidFill>
                        <a:effectLst/>
                        <a:latin typeface="Calibri" panose="020F0502020204030204" pitchFamily="34" charset="0"/>
                      </a:endParaRPr>
                    </a:p>
                  </a:txBody>
                  <a:tcPr marL="9525" marR="9525" marT="9525" marB="0" anchor="b">
                    <a:noFill/>
                  </a:tcPr>
                </a:tc>
                <a:tc>
                  <a:txBody>
                    <a:bodyPr/>
                    <a:lstStyle/>
                    <a:p>
                      <a:pPr marL="171450" indent="-171450" algn="l" fontAlgn="b">
                        <a:buClr>
                          <a:srgbClr val="0070C0"/>
                        </a:buClr>
                        <a:buFont typeface="Wingdings" panose="05000000000000000000" pitchFamily="2" charset="2"/>
                        <a:buChar char="Ø"/>
                      </a:pPr>
                      <a:r>
                        <a:rPr lang="en-US" sz="1400" b="0" i="0" u="none" strike="noStrike" dirty="0">
                          <a:solidFill>
                            <a:srgbClr val="5B9BD5"/>
                          </a:solidFill>
                          <a:effectLst/>
                          <a:latin typeface="Calibri" panose="020F0502020204030204" pitchFamily="34" charset="0"/>
                        </a:rPr>
                        <a:t> Compare - Data Loader, Data Import Wizard, &amp; Data Export.</a:t>
                      </a:r>
                    </a:p>
                  </a:txBody>
                  <a:tcPr marL="9525" marR="9525" marT="9525" marB="0" anchor="b">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736646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01603"/>
            <a:ext cx="10515600" cy="600075"/>
          </a:xfrm>
        </p:spPr>
        <p:txBody>
          <a:bodyPr/>
          <a:lstStyle/>
          <a:p>
            <a:r>
              <a:rPr lang="en-US" dirty="0"/>
              <a:t> </a:t>
            </a:r>
            <a:r>
              <a:rPr lang="en-US" dirty="0" smtClean="0"/>
              <a:t> continued…</a:t>
            </a:r>
            <a:r>
              <a:rPr lang="en-US" dirty="0"/>
              <a:t/>
            </a:r>
            <a:br>
              <a:rPr lang="en-US" dirty="0"/>
            </a:br>
            <a:endParaRPr lang="en-US" dirty="0"/>
          </a:p>
        </p:txBody>
      </p:sp>
      <p:sp>
        <p:nvSpPr>
          <p:cNvPr id="3" name="Content Placeholder 2"/>
          <p:cNvSpPr>
            <a:spLocks noGrp="1"/>
          </p:cNvSpPr>
          <p:nvPr>
            <p:ph idx="1"/>
          </p:nvPr>
        </p:nvSpPr>
        <p:spPr>
          <a:xfrm>
            <a:off x="1042916" y="1527944"/>
            <a:ext cx="10515600" cy="4777605"/>
          </a:xfrm>
        </p:spPr>
        <p:txBody>
          <a:bodyPr>
            <a:normAutofit fontScale="92500" lnSpcReduction="10000"/>
          </a:bodyPr>
          <a:lstStyle/>
          <a:p>
            <a:r>
              <a:rPr lang="en-US" b="1" dirty="0" smtClean="0"/>
              <a:t>Standard</a:t>
            </a:r>
            <a:r>
              <a:rPr lang="en-US" dirty="0" smtClean="0"/>
              <a:t> </a:t>
            </a:r>
            <a:r>
              <a:rPr lang="en-US" b="1" dirty="0" smtClean="0"/>
              <a:t>Profile</a:t>
            </a:r>
            <a:r>
              <a:rPr lang="en-US" dirty="0" smtClean="0"/>
              <a:t>:  </a:t>
            </a:r>
          </a:p>
          <a:p>
            <a:pPr marL="0" indent="0">
              <a:buNone/>
            </a:pPr>
            <a:r>
              <a:rPr lang="en-US" dirty="0" smtClean="0"/>
              <a:t>Standard </a:t>
            </a:r>
            <a:r>
              <a:rPr lang="en-US" dirty="0"/>
              <a:t>profiles are </a:t>
            </a:r>
            <a:r>
              <a:rPr lang="en-US" dirty="0" smtClean="0"/>
              <a:t>created by default from Salesforce. </a:t>
            </a:r>
            <a:r>
              <a:rPr lang="en-US" dirty="0"/>
              <a:t> Object-level and user permissions cannot be changed on these profiles.  Standard profiles cannot be deleted</a:t>
            </a:r>
            <a:r>
              <a:rPr lang="en-US" dirty="0" smtClean="0"/>
              <a:t>.</a:t>
            </a:r>
          </a:p>
          <a:p>
            <a:pPr marL="0" indent="0">
              <a:buNone/>
            </a:pPr>
            <a:endParaRPr lang="en-US" dirty="0" smtClean="0"/>
          </a:p>
          <a:p>
            <a:r>
              <a:rPr lang="en-US" b="1" dirty="0" smtClean="0"/>
              <a:t>Custom Profile</a:t>
            </a:r>
            <a:r>
              <a:rPr lang="en-US" dirty="0" smtClean="0"/>
              <a:t>:</a:t>
            </a:r>
          </a:p>
          <a:p>
            <a:pPr marL="0" indent="0">
              <a:buNone/>
            </a:pPr>
            <a:r>
              <a:rPr lang="en-US" dirty="0" smtClean="0"/>
              <a:t>Custom </a:t>
            </a:r>
            <a:r>
              <a:rPr lang="en-US" dirty="0"/>
              <a:t>profiles are created by </a:t>
            </a:r>
            <a:r>
              <a:rPr lang="en-US" dirty="0" smtClean="0"/>
              <a:t>System Administrator </a:t>
            </a:r>
            <a:r>
              <a:rPr lang="en-US" dirty="0"/>
              <a:t>and can be fully customized.  Custom profiles can be deleted.</a:t>
            </a:r>
            <a:endParaRPr lang="en-US" dirty="0" smtClean="0"/>
          </a:p>
          <a:p>
            <a:endParaRPr lang="en-US" dirty="0" smtClean="0"/>
          </a:p>
          <a:p>
            <a:pPr marL="0" indent="0">
              <a:buNone/>
            </a:pPr>
            <a:r>
              <a:rPr lang="en-US" dirty="0" smtClean="0"/>
              <a:t>System Administrator (Standard Profile or Custom Profile </a:t>
            </a:r>
            <a:r>
              <a:rPr lang="en-US" dirty="0" err="1" smtClean="0"/>
              <a:t>Eg</a:t>
            </a:r>
            <a:r>
              <a:rPr lang="en-US" dirty="0" smtClean="0"/>
              <a:t>. ‘UK - </a:t>
            </a:r>
            <a:r>
              <a:rPr lang="en-US" dirty="0"/>
              <a:t>System </a:t>
            </a:r>
            <a:r>
              <a:rPr lang="en-US" dirty="0" smtClean="0"/>
              <a:t>Administrator’) have all of administrative accesses or ‘God Accesses’ to make necessary changes in Salesforce.</a:t>
            </a:r>
            <a:endParaRPr lang="en-US" dirty="0"/>
          </a:p>
          <a:p>
            <a:endParaRPr lang="en-US" dirty="0" smtClean="0"/>
          </a:p>
          <a:p>
            <a:pPr marL="0" indent="0">
              <a:buNone/>
            </a:pPr>
            <a:endParaRPr lang="en-US" dirty="0" smtClean="0"/>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30</a:t>
            </a:fld>
            <a:endParaRPr lang="en-US"/>
          </a:p>
        </p:txBody>
      </p:sp>
    </p:spTree>
    <p:extLst>
      <p:ext uri="{BB962C8B-B14F-4D97-AF65-F5344CB8AC3E}">
        <p14:creationId xmlns:p14="http://schemas.microsoft.com/office/powerpoint/2010/main" val="3597969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31</a:t>
            </a:fld>
            <a:endParaRPr lang="en-US"/>
          </a:p>
        </p:txBody>
      </p:sp>
      <p:sp>
        <p:nvSpPr>
          <p:cNvPr id="8" name="TextBox 7"/>
          <p:cNvSpPr txBox="1"/>
          <p:nvPr/>
        </p:nvSpPr>
        <p:spPr>
          <a:xfrm>
            <a:off x="4271750" y="3521122"/>
            <a:ext cx="3193576" cy="369332"/>
          </a:xfrm>
          <a:prstGeom prst="rect">
            <a:avLst/>
          </a:prstGeom>
          <a:noFill/>
        </p:spPr>
        <p:txBody>
          <a:bodyPr wrap="square" rtlCol="0">
            <a:spAutoFit/>
          </a:bodyPr>
          <a:lstStyle/>
          <a:p>
            <a:r>
              <a:rPr lang="en-US" dirty="0" smtClean="0">
                <a:solidFill>
                  <a:srgbClr val="FF0000"/>
                </a:solidFill>
              </a:rPr>
              <a:t>Task for follow up call tomorrow</a:t>
            </a:r>
            <a:endParaRPr lang="en-US" dirty="0">
              <a:solidFill>
                <a:srgbClr val="FF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02655"/>
            <a:ext cx="10795379" cy="5816543"/>
          </a:xfrm>
          <a:prstGeom prst="rect">
            <a:avLst/>
          </a:prstGeom>
          <a:ln>
            <a:noFill/>
          </a:ln>
          <a:effectLst>
            <a:outerShdw blurRad="292100" dist="139700" dir="2700000" algn="tl" rotWithShape="0">
              <a:srgbClr val="333333">
                <a:alpha val="65000"/>
              </a:srgbClr>
            </a:outerShdw>
          </a:effectLst>
        </p:spPr>
      </p:pic>
      <p:sp>
        <p:nvSpPr>
          <p:cNvPr id="3" name="Rounded Rectangle 2"/>
          <p:cNvSpPr/>
          <p:nvPr/>
        </p:nvSpPr>
        <p:spPr>
          <a:xfrm>
            <a:off x="3125337" y="5117911"/>
            <a:ext cx="8161361" cy="10235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125337" y="3616657"/>
            <a:ext cx="8161361" cy="150125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494841" y="4182618"/>
            <a:ext cx="1781923" cy="369332"/>
          </a:xfrm>
          <a:prstGeom prst="rect">
            <a:avLst/>
          </a:prstGeom>
          <a:noFill/>
        </p:spPr>
        <p:txBody>
          <a:bodyPr wrap="square" rtlCol="0">
            <a:spAutoFit/>
          </a:bodyPr>
          <a:lstStyle/>
          <a:p>
            <a:r>
              <a:rPr lang="en-US" dirty="0" smtClean="0">
                <a:solidFill>
                  <a:srgbClr val="FF0000"/>
                </a:solidFill>
              </a:rPr>
              <a:t>Standard Profile</a:t>
            </a:r>
            <a:endParaRPr lang="en-US" dirty="0">
              <a:solidFill>
                <a:srgbClr val="FF0000"/>
              </a:solidFill>
            </a:endParaRPr>
          </a:p>
        </p:txBody>
      </p:sp>
      <p:sp>
        <p:nvSpPr>
          <p:cNvPr id="11" name="TextBox 10"/>
          <p:cNvSpPr txBox="1"/>
          <p:nvPr/>
        </p:nvSpPr>
        <p:spPr>
          <a:xfrm>
            <a:off x="8387933" y="5260370"/>
            <a:ext cx="1888831" cy="369332"/>
          </a:xfrm>
          <a:prstGeom prst="rect">
            <a:avLst/>
          </a:prstGeom>
          <a:noFill/>
        </p:spPr>
        <p:txBody>
          <a:bodyPr wrap="square" rtlCol="0">
            <a:spAutoFit/>
          </a:bodyPr>
          <a:lstStyle/>
          <a:p>
            <a:r>
              <a:rPr lang="en-US" dirty="0" smtClean="0">
                <a:solidFill>
                  <a:srgbClr val="FF0000"/>
                </a:solidFill>
              </a:rPr>
              <a:t>Custom Profile</a:t>
            </a:r>
            <a:endParaRPr lang="en-US" dirty="0">
              <a:solidFill>
                <a:srgbClr val="FF0000"/>
              </a:solidFill>
            </a:endParaRPr>
          </a:p>
        </p:txBody>
      </p:sp>
      <p:sp>
        <p:nvSpPr>
          <p:cNvPr id="12" name="Rounded Rectangle 11"/>
          <p:cNvSpPr/>
          <p:nvPr/>
        </p:nvSpPr>
        <p:spPr>
          <a:xfrm>
            <a:off x="10510036" y="3691299"/>
            <a:ext cx="543389" cy="13920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0727140" y="5152451"/>
            <a:ext cx="326285" cy="9890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9962866" y="5445036"/>
            <a:ext cx="62779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0160128" y="4367284"/>
            <a:ext cx="34990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4619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5" y="589254"/>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Check how many Standard Profiles you have and create some Custom Profiles.</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32</a:t>
            </a:fld>
            <a:endParaRPr lang="en-US"/>
          </a:p>
        </p:txBody>
      </p:sp>
    </p:spTree>
    <p:extLst>
      <p:ext uri="{BB962C8B-B14F-4D97-AF65-F5344CB8AC3E}">
        <p14:creationId xmlns:p14="http://schemas.microsoft.com/office/powerpoint/2010/main" val="29439282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501603"/>
            <a:ext cx="10515600" cy="600075"/>
          </a:xfrm>
        </p:spPr>
        <p:txBody>
          <a:bodyPr/>
          <a:lstStyle/>
          <a:p>
            <a:r>
              <a:rPr lang="en-US" dirty="0" smtClean="0"/>
              <a:t>  Roles/Role Hierarchy</a:t>
            </a:r>
            <a:endParaRPr lang="en-US" dirty="0"/>
          </a:p>
        </p:txBody>
      </p:sp>
      <p:sp>
        <p:nvSpPr>
          <p:cNvPr id="3" name="Content Placeholder 2"/>
          <p:cNvSpPr>
            <a:spLocks noGrp="1"/>
          </p:cNvSpPr>
          <p:nvPr>
            <p:ph idx="1"/>
          </p:nvPr>
        </p:nvSpPr>
        <p:spPr>
          <a:xfrm>
            <a:off x="804328" y="1527944"/>
            <a:ext cx="10515600" cy="4777605"/>
          </a:xfrm>
        </p:spPr>
        <p:txBody>
          <a:bodyPr>
            <a:normAutofit/>
          </a:bodyPr>
          <a:lstStyle/>
          <a:p>
            <a:pPr marL="0" indent="0">
              <a:buNone/>
            </a:pPr>
            <a:r>
              <a:rPr lang="en-US" dirty="0" smtClean="0"/>
              <a:t>Role/Role Hierarchy </a:t>
            </a:r>
            <a:r>
              <a:rPr lang="en-US" dirty="0"/>
              <a:t>represents a level of data access that a user or group of users needs. Users assigned to </a:t>
            </a:r>
            <a:r>
              <a:rPr lang="en-US" dirty="0" smtClean="0"/>
              <a:t>a particular roles to get access </a:t>
            </a:r>
            <a:r>
              <a:rPr lang="en-US" dirty="0"/>
              <a:t>the data of all the users who fall directly below them in the hierarchy. The role hierarchy enables these </a:t>
            </a:r>
            <a:r>
              <a:rPr lang="en-US" dirty="0" smtClean="0"/>
              <a:t>behaviors precisely to data access or data share.</a:t>
            </a:r>
          </a:p>
          <a:p>
            <a:pPr marL="0" indent="0">
              <a:buNone/>
            </a:pPr>
            <a:endParaRPr lang="en-US" dirty="0"/>
          </a:p>
          <a:p>
            <a:pPr marL="0" indent="0">
              <a:buNone/>
            </a:pPr>
            <a:r>
              <a:rPr lang="en-US" dirty="0" smtClean="0"/>
              <a:t>Salesforce Help:- </a:t>
            </a:r>
            <a:r>
              <a:rPr lang="en-US" dirty="0">
                <a:hlinkClick r:id="rId2"/>
              </a:rPr>
              <a:t>https://</a:t>
            </a:r>
            <a:r>
              <a:rPr lang="en-US" dirty="0" smtClean="0">
                <a:hlinkClick r:id="rId2"/>
              </a:rPr>
              <a:t>help.salesforce.com/articleView?id=admin_roles.htm&amp;type=0&amp;language=en_US&amp;release=204.17</a:t>
            </a:r>
            <a:endParaRPr lang="en-US" dirty="0" smtClean="0"/>
          </a:p>
          <a:p>
            <a:pPr marL="0" indent="0">
              <a:buNone/>
            </a:pPr>
            <a:r>
              <a:rPr lang="en-US" dirty="0" smtClean="0"/>
              <a:t>YouTube:- </a:t>
            </a:r>
            <a:r>
              <a:rPr lang="en-US" dirty="0">
                <a:hlinkClick r:id="rId3"/>
              </a:rPr>
              <a:t>https://</a:t>
            </a:r>
            <a:r>
              <a:rPr lang="en-US" dirty="0" smtClean="0">
                <a:hlinkClick r:id="rId3"/>
              </a:rPr>
              <a:t>www.youtube.com/watch?v=5blx1vs9TCs</a:t>
            </a: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33</a:t>
            </a:fld>
            <a:endParaRPr lang="en-US"/>
          </a:p>
        </p:txBody>
      </p:sp>
    </p:spTree>
    <p:extLst>
      <p:ext uri="{BB962C8B-B14F-4D97-AF65-F5344CB8AC3E}">
        <p14:creationId xmlns:p14="http://schemas.microsoft.com/office/powerpoint/2010/main" val="22111397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34</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60319"/>
            <a:ext cx="11023017" cy="57452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91576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Setup correct Role Hierarchies.</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35</a:t>
            </a:fld>
            <a:endParaRPr lang="en-US"/>
          </a:p>
        </p:txBody>
      </p:sp>
    </p:spTree>
    <p:extLst>
      <p:ext uri="{BB962C8B-B14F-4D97-AF65-F5344CB8AC3E}">
        <p14:creationId xmlns:p14="http://schemas.microsoft.com/office/powerpoint/2010/main" val="2237256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68155"/>
            <a:ext cx="10515600" cy="600075"/>
          </a:xfrm>
        </p:spPr>
        <p:txBody>
          <a:bodyPr/>
          <a:lstStyle/>
          <a:p>
            <a:r>
              <a:rPr lang="en-US" dirty="0" smtClean="0"/>
              <a:t>  Permission Set</a:t>
            </a:r>
            <a:endParaRPr lang="en-US" dirty="0"/>
          </a:p>
        </p:txBody>
      </p:sp>
      <p:sp>
        <p:nvSpPr>
          <p:cNvPr id="3" name="Content Placeholder 2"/>
          <p:cNvSpPr>
            <a:spLocks noGrp="1"/>
          </p:cNvSpPr>
          <p:nvPr>
            <p:ph idx="1"/>
          </p:nvPr>
        </p:nvSpPr>
        <p:spPr>
          <a:xfrm>
            <a:off x="1029268" y="1511221"/>
            <a:ext cx="10515600" cy="4351338"/>
          </a:xfrm>
        </p:spPr>
        <p:txBody>
          <a:bodyPr>
            <a:normAutofit fontScale="85000" lnSpcReduction="20000"/>
          </a:bodyPr>
          <a:lstStyle/>
          <a:p>
            <a:r>
              <a:rPr lang="en-US" dirty="0"/>
              <a:t> A Permission Set is a collection of </a:t>
            </a:r>
            <a:r>
              <a:rPr lang="en-US" dirty="0" smtClean="0"/>
              <a:t>add-on settings </a:t>
            </a:r>
            <a:r>
              <a:rPr lang="en-US" dirty="0"/>
              <a:t>and </a:t>
            </a:r>
            <a:r>
              <a:rPr lang="en-US" dirty="0" smtClean="0"/>
              <a:t>add-on permissions</a:t>
            </a:r>
            <a:r>
              <a:rPr lang="en-US" dirty="0"/>
              <a:t> that give users access to various tools and </a:t>
            </a:r>
            <a:r>
              <a:rPr lang="en-US" dirty="0" smtClean="0"/>
              <a:t>functions to complete this duty.</a:t>
            </a:r>
          </a:p>
          <a:p>
            <a:endParaRPr lang="en-US" dirty="0"/>
          </a:p>
          <a:p>
            <a:r>
              <a:rPr lang="en-US" dirty="0" smtClean="0"/>
              <a:t>Example:  Standard Profile – Standard User does not have “</a:t>
            </a:r>
            <a:r>
              <a:rPr lang="en-US" dirty="0"/>
              <a:t>Create Report Folders</a:t>
            </a:r>
            <a:r>
              <a:rPr lang="en-US" dirty="0" smtClean="0"/>
              <a:t>” permission, hence, we can create Permission Set and grant “</a:t>
            </a:r>
            <a:r>
              <a:rPr lang="en-US" dirty="0"/>
              <a:t>Create Report Folders</a:t>
            </a:r>
            <a:r>
              <a:rPr lang="en-US" dirty="0" smtClean="0"/>
              <a:t>” permission to user post assigning Permission Set to him/her.</a:t>
            </a:r>
          </a:p>
          <a:p>
            <a:endParaRPr lang="en-US" dirty="0"/>
          </a:p>
          <a:p>
            <a:endParaRPr lang="en-US" dirty="0" smtClean="0"/>
          </a:p>
          <a:p>
            <a:r>
              <a:rPr lang="en-US" dirty="0" smtClean="0"/>
              <a:t>Salesforce Help:- </a:t>
            </a:r>
            <a:r>
              <a:rPr lang="en-US" dirty="0">
                <a:hlinkClick r:id="rId2"/>
              </a:rPr>
              <a:t>https://</a:t>
            </a:r>
            <a:r>
              <a:rPr lang="en-US" dirty="0" smtClean="0">
                <a:hlinkClick r:id="rId2"/>
              </a:rPr>
              <a:t>help.salesforce.com/articleView?err=1&amp;id=perm_sets_overview.htm&amp;siteLang=en_US&amp;type=0</a:t>
            </a:r>
            <a:endParaRPr lang="en-US" dirty="0" smtClean="0"/>
          </a:p>
          <a:p>
            <a:r>
              <a:rPr lang="en-US" dirty="0" smtClean="0"/>
              <a:t>YouTube:- </a:t>
            </a:r>
            <a:r>
              <a:rPr lang="en-US" dirty="0">
                <a:hlinkClick r:id="rId3"/>
              </a:rPr>
              <a:t>https://</a:t>
            </a:r>
            <a:r>
              <a:rPr lang="en-US" dirty="0" smtClean="0">
                <a:hlinkClick r:id="rId3"/>
              </a:rPr>
              <a:t>www.Youtube.com/watch?v=gevC2anVZDQ</a:t>
            </a:r>
            <a:endParaRPr lang="en-US" dirty="0" smtClean="0"/>
          </a:p>
          <a:p>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36</a:t>
            </a:fld>
            <a:endParaRPr lang="en-US"/>
          </a:p>
        </p:txBody>
      </p:sp>
    </p:spTree>
    <p:extLst>
      <p:ext uri="{BB962C8B-B14F-4D97-AF65-F5344CB8AC3E}">
        <p14:creationId xmlns:p14="http://schemas.microsoft.com/office/powerpoint/2010/main" val="10701114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595423"/>
            <a:ext cx="10597873" cy="57101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38988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501602"/>
            <a:ext cx="10515600" cy="600075"/>
          </a:xfrm>
        </p:spPr>
        <p:txBody>
          <a:bodyPr/>
          <a:lstStyle/>
          <a:p>
            <a:r>
              <a:rPr lang="en-US" dirty="0" smtClean="0"/>
              <a:t>  Organization </a:t>
            </a:r>
            <a:r>
              <a:rPr lang="en-US" dirty="0"/>
              <a:t>Wide </a:t>
            </a:r>
            <a:r>
              <a:rPr lang="en-US" dirty="0" smtClean="0"/>
              <a:t>Defaults</a:t>
            </a:r>
            <a:endParaRPr lang="en-US" dirty="0"/>
          </a:p>
        </p:txBody>
      </p:sp>
      <p:sp>
        <p:nvSpPr>
          <p:cNvPr id="3" name="Content Placeholder 2"/>
          <p:cNvSpPr>
            <a:spLocks noGrp="1"/>
          </p:cNvSpPr>
          <p:nvPr>
            <p:ph idx="1"/>
          </p:nvPr>
        </p:nvSpPr>
        <p:spPr>
          <a:xfrm>
            <a:off x="804328" y="1542196"/>
            <a:ext cx="10515600" cy="4763354"/>
          </a:xfrm>
        </p:spPr>
        <p:txBody>
          <a:bodyPr>
            <a:normAutofit fontScale="85000" lnSpcReduction="20000"/>
          </a:bodyPr>
          <a:lstStyle/>
          <a:p>
            <a:pPr marL="0" indent="0">
              <a:buNone/>
            </a:pPr>
            <a:r>
              <a:rPr lang="en-US" dirty="0"/>
              <a:t>Organization-Wide </a:t>
            </a:r>
            <a:r>
              <a:rPr lang="en-US" dirty="0" smtClean="0"/>
              <a:t>Defaults </a:t>
            </a:r>
            <a:r>
              <a:rPr lang="en-US" dirty="0"/>
              <a:t>or </a:t>
            </a:r>
            <a:r>
              <a:rPr lang="en-US" dirty="0" smtClean="0"/>
              <a:t>OWDs </a:t>
            </a:r>
            <a:r>
              <a:rPr lang="en-US" dirty="0"/>
              <a:t>are the baseline security </a:t>
            </a:r>
            <a:r>
              <a:rPr lang="en-US" dirty="0" smtClean="0"/>
              <a:t>for </a:t>
            </a:r>
            <a:r>
              <a:rPr lang="en-US" dirty="0"/>
              <a:t>your Salesforce instance. Organizational Wide Defaults are used to </a:t>
            </a:r>
            <a:r>
              <a:rPr lang="en-US" dirty="0" smtClean="0"/>
              <a:t>check status of access/</a:t>
            </a:r>
            <a:r>
              <a:rPr lang="en-US" dirty="0" err="1" smtClean="0"/>
              <a:t>es</a:t>
            </a:r>
            <a:r>
              <a:rPr lang="en-US" dirty="0" smtClean="0"/>
              <a:t> depending on Default Internal/External Access.</a:t>
            </a:r>
          </a:p>
          <a:p>
            <a:pPr marL="0" indent="0" fontAlgn="base">
              <a:buNone/>
            </a:pPr>
            <a:endParaRPr lang="en-US" dirty="0" smtClean="0"/>
          </a:p>
          <a:p>
            <a:pPr marL="0" indent="0" fontAlgn="base">
              <a:buNone/>
            </a:pPr>
            <a:r>
              <a:rPr lang="en-US" dirty="0"/>
              <a:t>Grant Access using Hierarchies</a:t>
            </a:r>
            <a:r>
              <a:rPr lang="en-US" dirty="0" smtClean="0"/>
              <a:t>:-  Level </a:t>
            </a:r>
            <a:r>
              <a:rPr lang="en-US" dirty="0"/>
              <a:t>of access on records depending upon profile permission and on basis of Role </a:t>
            </a:r>
            <a:r>
              <a:rPr lang="en-US" dirty="0" smtClean="0"/>
              <a:t>Hierarchy.  </a:t>
            </a:r>
            <a:r>
              <a:rPr lang="en-US" dirty="0"/>
              <a:t>i.e. Supervisor can see/edit data of Sub-Ordinate(if Supervisor's profile allows it), however, Sub-Ordinate will not be able do it, if it is </a:t>
            </a:r>
            <a:r>
              <a:rPr lang="en-US" dirty="0" smtClean="0"/>
              <a:t>Private.  We can only modify Grant Access using Hierarchies on Custom Object because on Standard Object it is by default checked.</a:t>
            </a:r>
          </a:p>
          <a:p>
            <a:pPr marL="0" indent="0" fontAlgn="base">
              <a:buNone/>
            </a:pPr>
            <a:endParaRPr lang="en-US" dirty="0" smtClean="0"/>
          </a:p>
          <a:p>
            <a:pPr marL="0" indent="0" fontAlgn="base">
              <a:buNone/>
            </a:pPr>
            <a:r>
              <a:rPr lang="en-US" dirty="0" smtClean="0"/>
              <a:t>Salesforce Help:-  </a:t>
            </a:r>
            <a:r>
              <a:rPr lang="en-US" dirty="0">
                <a:hlinkClick r:id="rId2"/>
              </a:rPr>
              <a:t>https://</a:t>
            </a:r>
            <a:r>
              <a:rPr lang="en-US" dirty="0" smtClean="0">
                <a:hlinkClick r:id="rId2"/>
              </a:rPr>
              <a:t>help.salesforce.com/articleView?id=security_sharing_owd_users.htm&amp;language=en_US&amp;type=0</a:t>
            </a:r>
            <a:endParaRPr lang="en-US" dirty="0" smtClean="0"/>
          </a:p>
          <a:p>
            <a:pPr marL="0" indent="0" fontAlgn="base">
              <a:buNone/>
            </a:pPr>
            <a:r>
              <a:rPr lang="en-US" dirty="0" smtClean="0"/>
              <a:t>YouTube:-  </a:t>
            </a:r>
            <a:r>
              <a:rPr lang="en-US" dirty="0">
                <a:hlinkClick r:id="rId3"/>
              </a:rPr>
              <a:t>https://</a:t>
            </a:r>
            <a:r>
              <a:rPr lang="en-US" dirty="0" smtClean="0">
                <a:hlinkClick r:id="rId3"/>
              </a:rPr>
              <a:t>www.youtube.com/watch?v=tPgWtulb8s0</a:t>
            </a:r>
            <a:endParaRPr lang="en-US" dirty="0" smtClean="0"/>
          </a:p>
          <a:p>
            <a:pPr marL="0" indent="0" fontAlgn="base">
              <a:buNone/>
            </a:pP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38</a:t>
            </a:fld>
            <a:endParaRPr lang="en-US"/>
          </a:p>
        </p:txBody>
      </p:sp>
    </p:spTree>
    <p:extLst>
      <p:ext uri="{BB962C8B-B14F-4D97-AF65-F5344CB8AC3E}">
        <p14:creationId xmlns:p14="http://schemas.microsoft.com/office/powerpoint/2010/main" val="1267328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28898"/>
            <a:ext cx="10515600" cy="600075"/>
          </a:xfrm>
        </p:spPr>
        <p:txBody>
          <a:bodyPr/>
          <a:lstStyle/>
          <a:p>
            <a:r>
              <a:rPr lang="en-US" dirty="0" smtClean="0"/>
              <a:t>  Continued…</a:t>
            </a:r>
            <a:endParaRPr lang="en-US" dirty="0"/>
          </a:p>
        </p:txBody>
      </p:sp>
      <p:sp>
        <p:nvSpPr>
          <p:cNvPr id="3" name="Content Placeholder 2"/>
          <p:cNvSpPr>
            <a:spLocks noGrp="1"/>
          </p:cNvSpPr>
          <p:nvPr>
            <p:ph idx="1"/>
          </p:nvPr>
        </p:nvSpPr>
        <p:spPr>
          <a:xfrm>
            <a:off x="804328" y="1212755"/>
            <a:ext cx="10515600" cy="5009012"/>
          </a:xfrm>
        </p:spPr>
        <p:txBody>
          <a:bodyPr>
            <a:normAutofit fontScale="62500" lnSpcReduction="20000"/>
          </a:bodyPr>
          <a:lstStyle/>
          <a:p>
            <a:pPr marL="0" indent="0">
              <a:buNone/>
            </a:pPr>
            <a:r>
              <a:rPr lang="en-US" dirty="0"/>
              <a:t>There are </a:t>
            </a:r>
            <a:r>
              <a:rPr lang="en-US" dirty="0" smtClean="0"/>
              <a:t>6  levels </a:t>
            </a:r>
            <a:r>
              <a:rPr lang="en-US" dirty="0"/>
              <a:t>of access that can be set:</a:t>
            </a:r>
          </a:p>
          <a:p>
            <a:pPr marL="0" indent="0">
              <a:buNone/>
            </a:pPr>
            <a:endParaRPr lang="en-US" b="1" dirty="0" smtClean="0"/>
          </a:p>
          <a:p>
            <a:pPr marL="0" indent="0">
              <a:buNone/>
            </a:pPr>
            <a:r>
              <a:rPr lang="en-US" b="1" dirty="0" smtClean="0"/>
              <a:t>1.  </a:t>
            </a:r>
            <a:r>
              <a:rPr lang="en-US" b="1" u="sng" dirty="0" smtClean="0"/>
              <a:t>Public </a:t>
            </a:r>
            <a:r>
              <a:rPr lang="en-US" b="1" u="sng" dirty="0"/>
              <a:t>Read/Only</a:t>
            </a:r>
            <a:r>
              <a:rPr lang="en-US" dirty="0"/>
              <a:t>:-  The user can only read the </a:t>
            </a:r>
            <a:r>
              <a:rPr lang="en-US" dirty="0" smtClean="0"/>
              <a:t>records depending on basis of profile permission.</a:t>
            </a:r>
          </a:p>
          <a:p>
            <a:pPr marL="0" indent="0">
              <a:buNone/>
            </a:pPr>
            <a:r>
              <a:rPr lang="en-US" b="1" dirty="0" smtClean="0"/>
              <a:t>2.  </a:t>
            </a:r>
            <a:r>
              <a:rPr lang="en-US" b="1" u="sng" dirty="0" smtClean="0"/>
              <a:t>Public </a:t>
            </a:r>
            <a:r>
              <a:rPr lang="en-US" b="1" u="sng" dirty="0"/>
              <a:t>Read/Write</a:t>
            </a:r>
            <a:r>
              <a:rPr lang="en-US" dirty="0" smtClean="0"/>
              <a:t>:-  The </a:t>
            </a:r>
            <a:r>
              <a:rPr lang="en-US" dirty="0"/>
              <a:t>user can have the ability to search records, reports, and records, add related records, edit details of the </a:t>
            </a:r>
            <a:r>
              <a:rPr lang="en-US" dirty="0" smtClean="0"/>
              <a:t>record</a:t>
            </a:r>
            <a:r>
              <a:rPr lang="en-US" dirty="0"/>
              <a:t>, can delete the record, </a:t>
            </a:r>
            <a:r>
              <a:rPr lang="en-US" dirty="0" err="1"/>
              <a:t>etc</a:t>
            </a:r>
            <a:r>
              <a:rPr lang="en-US" dirty="0"/>
              <a:t> if profile permission allows it</a:t>
            </a:r>
            <a:r>
              <a:rPr lang="en-US" dirty="0" smtClean="0"/>
              <a:t>.</a:t>
            </a:r>
          </a:p>
          <a:p>
            <a:pPr marL="0" indent="0">
              <a:buNone/>
            </a:pPr>
            <a:r>
              <a:rPr lang="en-US" b="1" dirty="0" smtClean="0"/>
              <a:t>3.  </a:t>
            </a:r>
            <a:r>
              <a:rPr lang="en-US" b="1" u="sng" dirty="0" smtClean="0"/>
              <a:t>Public </a:t>
            </a:r>
            <a:r>
              <a:rPr lang="en-US" b="1" u="sng" dirty="0"/>
              <a:t>Read/Write/Transfer</a:t>
            </a:r>
            <a:r>
              <a:rPr lang="en-US" dirty="0" smtClean="0"/>
              <a:t>:-  This </a:t>
            </a:r>
            <a:r>
              <a:rPr lang="en-US" dirty="0"/>
              <a:t>option is available for Leads and Cases where all users can view, edit, transfer, and report on all cases and lead </a:t>
            </a:r>
            <a:r>
              <a:rPr lang="en-US" dirty="0" smtClean="0"/>
              <a:t>records, if their profile allows it.</a:t>
            </a:r>
          </a:p>
          <a:p>
            <a:pPr marL="0" indent="0">
              <a:buNone/>
            </a:pPr>
            <a:r>
              <a:rPr lang="en-US" b="1" dirty="0" smtClean="0"/>
              <a:t>4.  </a:t>
            </a:r>
            <a:r>
              <a:rPr lang="en-US" b="1" u="sng" dirty="0" smtClean="0"/>
              <a:t>No </a:t>
            </a:r>
            <a:r>
              <a:rPr lang="en-US" b="1" u="sng" dirty="0"/>
              <a:t>Access/View Only/Use</a:t>
            </a:r>
            <a:r>
              <a:rPr lang="en-US" dirty="0" smtClean="0"/>
              <a:t>:-  This </a:t>
            </a:r>
            <a:r>
              <a:rPr lang="en-US" dirty="0"/>
              <a:t>option is available only for Price Book.  </a:t>
            </a:r>
            <a:endParaRPr lang="en-US" dirty="0" smtClean="0"/>
          </a:p>
          <a:p>
            <a:pPr marL="0" indent="0">
              <a:buNone/>
            </a:pPr>
            <a:r>
              <a:rPr lang="en-US" b="1" dirty="0" err="1" smtClean="0"/>
              <a:t>i</a:t>
            </a:r>
            <a:r>
              <a:rPr lang="en-US" b="1" dirty="0" smtClean="0"/>
              <a:t>.  Use</a:t>
            </a:r>
            <a:r>
              <a:rPr lang="en-US" dirty="0"/>
              <a:t>:-  It is default access for Price Book and allows the users to access the Price Book information and can </a:t>
            </a:r>
            <a:r>
              <a:rPr lang="en-US" dirty="0" smtClean="0"/>
              <a:t>use </a:t>
            </a:r>
            <a:r>
              <a:rPr lang="en-US" dirty="0"/>
              <a:t>that Price Book with Opportunities with Products.</a:t>
            </a:r>
          </a:p>
          <a:p>
            <a:pPr marL="0" indent="0">
              <a:buNone/>
            </a:pPr>
            <a:r>
              <a:rPr lang="en-US" b="1" dirty="0" smtClean="0"/>
              <a:t>ii.  View </a:t>
            </a:r>
            <a:r>
              <a:rPr lang="en-US" b="1" dirty="0"/>
              <a:t>Only</a:t>
            </a:r>
            <a:r>
              <a:rPr lang="en-US" dirty="0"/>
              <a:t>:-  It allows the user to access the Price Book information, however, cannot </a:t>
            </a:r>
            <a:r>
              <a:rPr lang="en-US" dirty="0" smtClean="0"/>
              <a:t>use </a:t>
            </a:r>
            <a:r>
              <a:rPr lang="en-US" dirty="0"/>
              <a:t>it in Opportunities with </a:t>
            </a:r>
            <a:r>
              <a:rPr lang="en-US" dirty="0" smtClean="0"/>
              <a:t>Products.</a:t>
            </a:r>
          </a:p>
          <a:p>
            <a:pPr marL="0" indent="0">
              <a:buNone/>
            </a:pPr>
            <a:r>
              <a:rPr lang="en-US" b="1" dirty="0" smtClean="0"/>
              <a:t>iii.  No </a:t>
            </a:r>
            <a:r>
              <a:rPr lang="en-US" b="1" dirty="0"/>
              <a:t>Access</a:t>
            </a:r>
            <a:r>
              <a:rPr lang="en-US" dirty="0"/>
              <a:t>:-  As title defines, it restricts the users to access Price Book information and </a:t>
            </a:r>
            <a:r>
              <a:rPr lang="en-US" dirty="0" smtClean="0"/>
              <a:t>prices.</a:t>
            </a:r>
          </a:p>
          <a:p>
            <a:pPr marL="0" indent="0">
              <a:buNone/>
            </a:pPr>
            <a:r>
              <a:rPr lang="en-US" sz="2900" b="1" dirty="0" smtClean="0"/>
              <a:t>5.  </a:t>
            </a:r>
            <a:r>
              <a:rPr lang="en-US" sz="2900" b="1" u="sng" dirty="0" smtClean="0"/>
              <a:t>Controlled </a:t>
            </a:r>
            <a:r>
              <a:rPr lang="en-US" sz="2900" b="1" u="sng" dirty="0"/>
              <a:t>by Parents:</a:t>
            </a:r>
            <a:r>
              <a:rPr lang="en-US" sz="2900" dirty="0"/>
              <a:t>- The level of access, which is there on Parent Object in Master </a:t>
            </a:r>
            <a:r>
              <a:rPr lang="en-US" sz="2900" dirty="0" smtClean="0"/>
              <a:t>Details Relationship will </a:t>
            </a:r>
            <a:r>
              <a:rPr lang="en-US" sz="2900" dirty="0"/>
              <a:t>be inherit to Child Object (Details Object) by default as per profile </a:t>
            </a:r>
            <a:r>
              <a:rPr lang="en-US" sz="2900" dirty="0" smtClean="0"/>
              <a:t>permission.</a:t>
            </a:r>
          </a:p>
          <a:p>
            <a:pPr marL="0" indent="0">
              <a:buNone/>
            </a:pPr>
            <a:r>
              <a:rPr lang="en-US" b="1" dirty="0" smtClean="0"/>
              <a:t>6.  </a:t>
            </a:r>
            <a:r>
              <a:rPr lang="en-US" b="1" u="sng" dirty="0" smtClean="0"/>
              <a:t>Private</a:t>
            </a:r>
            <a:r>
              <a:rPr lang="en-US" dirty="0"/>
              <a:t>:-  This option only enable accesses on basis of Role </a:t>
            </a:r>
            <a:r>
              <a:rPr lang="en-US" dirty="0" smtClean="0"/>
              <a:t>Hierarchy </a:t>
            </a:r>
            <a:r>
              <a:rPr lang="en-US" dirty="0"/>
              <a:t>(from Up to Down - i.e. Supervisor can see/edit data of Sub-Ordinate(if Supervisor's profile allows it), however, </a:t>
            </a:r>
            <a:r>
              <a:rPr lang="en-US" dirty="0" smtClean="0"/>
              <a:t>Sub-Ordinate </a:t>
            </a:r>
            <a:r>
              <a:rPr lang="en-US" dirty="0"/>
              <a:t>will not be able do it.)  Still, if we want to share record then we need to create Sharing </a:t>
            </a:r>
            <a:r>
              <a:rPr lang="en-US" dirty="0" smtClean="0"/>
              <a:t>Rule</a:t>
            </a:r>
            <a:r>
              <a:rPr lang="en-US" b="1" dirty="0" smtClean="0"/>
              <a:t>.</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39</a:t>
            </a:fld>
            <a:endParaRPr lang="en-US"/>
          </a:p>
        </p:txBody>
      </p:sp>
    </p:spTree>
    <p:extLst>
      <p:ext uri="{BB962C8B-B14F-4D97-AF65-F5344CB8AC3E}">
        <p14:creationId xmlns:p14="http://schemas.microsoft.com/office/powerpoint/2010/main" val="1588235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10" y="531379"/>
            <a:ext cx="10515600" cy="600075"/>
          </a:xfrm>
        </p:spPr>
        <p:txBody>
          <a:bodyPr/>
          <a:lstStyle/>
          <a:p>
            <a:pPr marL="0" indent="0"/>
            <a:r>
              <a:rPr lang="en-US" dirty="0" smtClean="0"/>
              <a:t>  </a:t>
            </a:r>
            <a:r>
              <a:rPr lang="en-US" dirty="0"/>
              <a:t>What is Cloud Computing?</a:t>
            </a:r>
            <a:br>
              <a:rPr lang="en-US" dirty="0"/>
            </a:br>
            <a:r>
              <a:rPr lang="en-US" dirty="0"/>
              <a:t/>
            </a:r>
            <a:br>
              <a:rPr lang="en-US" dirty="0"/>
            </a:br>
            <a:endParaRPr lang="en-US" dirty="0"/>
          </a:p>
        </p:txBody>
      </p:sp>
      <p:sp>
        <p:nvSpPr>
          <p:cNvPr id="3" name="Content Placeholder 2"/>
          <p:cNvSpPr>
            <a:spLocks noGrp="1"/>
          </p:cNvSpPr>
          <p:nvPr>
            <p:ph idx="1"/>
          </p:nvPr>
        </p:nvSpPr>
        <p:spPr>
          <a:xfrm>
            <a:off x="1018310" y="1542833"/>
            <a:ext cx="10515600" cy="4351338"/>
          </a:xfrm>
        </p:spPr>
        <p:txBody>
          <a:bodyPr>
            <a:normAutofit lnSpcReduction="10000"/>
          </a:bodyPr>
          <a:lstStyle/>
          <a:p>
            <a:pPr marL="0" indent="0">
              <a:buNone/>
            </a:pPr>
            <a:r>
              <a:rPr lang="en-US" dirty="0"/>
              <a:t>Cloud computing is a type of Internet based computing that provides shared computer processing resources and data to computers and other devices on demand.  When businesses refer to </a:t>
            </a:r>
            <a:r>
              <a:rPr lang="en-US" dirty="0" smtClean="0"/>
              <a:t>cloud based or cloud computation, </a:t>
            </a:r>
            <a:r>
              <a:rPr lang="en-US" dirty="0"/>
              <a:t>there are usually three models of cloud service under consideration, which are as follow:-</a:t>
            </a:r>
          </a:p>
          <a:p>
            <a:pPr marL="514350" indent="-514350">
              <a:buAutoNum type="arabicPeriod"/>
            </a:pPr>
            <a:r>
              <a:rPr lang="en-US" dirty="0"/>
              <a:t>Software as a Service (SaaS)</a:t>
            </a:r>
          </a:p>
          <a:p>
            <a:pPr marL="514350" indent="-514350">
              <a:buAutoNum type="arabicPeriod"/>
            </a:pPr>
            <a:r>
              <a:rPr lang="en-US" dirty="0"/>
              <a:t>Platform as a Service (</a:t>
            </a:r>
            <a:r>
              <a:rPr lang="en-US" dirty="0" err="1"/>
              <a:t>PaaS</a:t>
            </a:r>
            <a:r>
              <a:rPr lang="en-US" dirty="0"/>
              <a:t>)</a:t>
            </a:r>
          </a:p>
          <a:p>
            <a:pPr marL="514350" indent="-514350">
              <a:buAutoNum type="arabicPeriod"/>
            </a:pPr>
            <a:r>
              <a:rPr lang="en-US" dirty="0"/>
              <a:t>Infrastructure as a Service (</a:t>
            </a:r>
            <a:r>
              <a:rPr lang="en-US" dirty="0" err="1"/>
              <a:t>IaaS</a:t>
            </a:r>
            <a:r>
              <a:rPr lang="en-US" dirty="0" smtClean="0"/>
              <a:t>).</a:t>
            </a:r>
          </a:p>
          <a:p>
            <a:pPr marL="514350" indent="-514350">
              <a:buAutoNum type="arabicPeriod"/>
            </a:pPr>
            <a:endParaRPr lang="en-US" dirty="0"/>
          </a:p>
          <a:p>
            <a:pPr marL="0" indent="0">
              <a:buNone/>
            </a:pPr>
            <a:r>
              <a:rPr lang="en-US" dirty="0"/>
              <a:t>YouTube:-  </a:t>
            </a:r>
            <a:r>
              <a:rPr lang="en-US" dirty="0">
                <a:hlinkClick r:id="rId2"/>
              </a:rPr>
              <a:t>https://</a:t>
            </a:r>
            <a:r>
              <a:rPr lang="en-US" dirty="0" smtClean="0">
                <a:hlinkClick r:id="rId2"/>
              </a:rPr>
              <a:t>www.youtube.com/watch?v=arVoQxjIxUU</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a:t>
            </a:fld>
            <a:endParaRPr lang="en-US" dirty="0"/>
          </a:p>
        </p:txBody>
      </p:sp>
    </p:spTree>
    <p:extLst>
      <p:ext uri="{BB962C8B-B14F-4D97-AF65-F5344CB8AC3E}">
        <p14:creationId xmlns:p14="http://schemas.microsoft.com/office/powerpoint/2010/main" val="27838698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40</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17719"/>
            <a:ext cx="10927688" cy="5887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2849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a:t> </a:t>
            </a:r>
            <a:r>
              <a:rPr lang="en-US" dirty="0" smtClean="0"/>
              <a:t> Exercise:-</a:t>
            </a:r>
          </a:p>
          <a:p>
            <a:pPr marL="0" indent="0">
              <a:buNone/>
            </a:pPr>
            <a:endParaRPr lang="en-US" dirty="0"/>
          </a:p>
          <a:p>
            <a:pPr marL="0" indent="0">
              <a:buNone/>
            </a:pPr>
            <a:r>
              <a:rPr lang="en-US" dirty="0" smtClean="0"/>
              <a:t>Check your Organization Wide Default and check its behavior post login as different User, who is below particular Role Hierarchy.</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41</a:t>
            </a:fld>
            <a:endParaRPr lang="en-US"/>
          </a:p>
        </p:txBody>
      </p:sp>
    </p:spTree>
    <p:extLst>
      <p:ext uri="{BB962C8B-B14F-4D97-AF65-F5344CB8AC3E}">
        <p14:creationId xmlns:p14="http://schemas.microsoft.com/office/powerpoint/2010/main" val="40884259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01603"/>
            <a:ext cx="10515600" cy="600075"/>
          </a:xfrm>
        </p:spPr>
        <p:txBody>
          <a:bodyPr/>
          <a:lstStyle/>
          <a:p>
            <a:r>
              <a:rPr lang="en-US" dirty="0"/>
              <a:t> </a:t>
            </a:r>
            <a:r>
              <a:rPr lang="en-US" dirty="0" smtClean="0"/>
              <a:t> Users</a:t>
            </a:r>
            <a:endParaRPr lang="en-US" dirty="0"/>
          </a:p>
        </p:txBody>
      </p:sp>
      <p:sp>
        <p:nvSpPr>
          <p:cNvPr id="3" name="Content Placeholder 2"/>
          <p:cNvSpPr>
            <a:spLocks noGrp="1"/>
          </p:cNvSpPr>
          <p:nvPr>
            <p:ph idx="1"/>
          </p:nvPr>
        </p:nvSpPr>
        <p:spPr>
          <a:xfrm>
            <a:off x="1042916" y="1527944"/>
            <a:ext cx="10515600" cy="4777605"/>
          </a:xfrm>
        </p:spPr>
        <p:txBody>
          <a:bodyPr>
            <a:normAutofit/>
          </a:bodyPr>
          <a:lstStyle/>
          <a:p>
            <a:pPr marL="0" indent="0">
              <a:buNone/>
            </a:pPr>
            <a:r>
              <a:rPr lang="en-US" dirty="0" smtClean="0"/>
              <a:t>User can access those functions, which are there or granted on Profile and/or Permission Set.</a:t>
            </a:r>
          </a:p>
          <a:p>
            <a:pPr marL="0" indent="0">
              <a:buNone/>
            </a:pPr>
            <a:endParaRPr lang="en-US" dirty="0" smtClean="0"/>
          </a:p>
          <a:p>
            <a:pPr marL="0" indent="0">
              <a:buNone/>
            </a:pPr>
            <a:r>
              <a:rPr lang="en-US" dirty="0" smtClean="0"/>
              <a:t>User will login to Salesforce to fulfill his duties such as creation of Lead, Account, Contact, etc., follow up with client/s, sending email/s, etc.</a:t>
            </a:r>
          </a:p>
          <a:p>
            <a:pPr marL="0" indent="0">
              <a:buNone/>
            </a:pPr>
            <a:endParaRPr lang="en-US" dirty="0"/>
          </a:p>
          <a:p>
            <a:r>
              <a:rPr lang="en-US" dirty="0" smtClean="0"/>
              <a:t>Salesforce Help:-  </a:t>
            </a:r>
            <a:r>
              <a:rPr lang="en-US" dirty="0">
                <a:hlinkClick r:id="rId2"/>
              </a:rPr>
              <a:t>https://</a:t>
            </a:r>
            <a:r>
              <a:rPr lang="en-US" dirty="0" smtClean="0">
                <a:hlinkClick r:id="rId2"/>
              </a:rPr>
              <a:t>help.salesforce.com/articleView?err=1&amp;id=admin_users.htm&amp;siteLang=en_US&amp;type=0</a:t>
            </a:r>
            <a:endParaRPr lang="en-US" dirty="0" smtClean="0"/>
          </a:p>
          <a:p>
            <a:r>
              <a:rPr lang="en-US" dirty="0" smtClean="0"/>
              <a:t>YouTube:-  </a:t>
            </a:r>
            <a:r>
              <a:rPr lang="en-US" dirty="0">
                <a:hlinkClick r:id="rId3"/>
              </a:rPr>
              <a:t>https://</a:t>
            </a:r>
            <a:r>
              <a:rPr lang="en-US" dirty="0" smtClean="0">
                <a:hlinkClick r:id="rId3"/>
              </a:rPr>
              <a:t>www.Youtube.com/watch?v=xRkLltVXRkM</a:t>
            </a:r>
            <a:endParaRPr lang="en-US" dirty="0" smtClean="0"/>
          </a:p>
          <a:p>
            <a:endParaRPr lang="en-US" dirty="0"/>
          </a:p>
          <a:p>
            <a:pPr marL="0" indent="0">
              <a:buNone/>
            </a:pPr>
            <a:endParaRPr lang="en-US" dirty="0" smtClean="0"/>
          </a:p>
          <a:p>
            <a:pPr marL="0" indent="0">
              <a:buNone/>
            </a:pPr>
            <a:endParaRPr lang="en-US" dirty="0"/>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42</a:t>
            </a:fld>
            <a:endParaRPr lang="en-US"/>
          </a:p>
        </p:txBody>
      </p:sp>
    </p:spTree>
    <p:extLst>
      <p:ext uri="{BB962C8B-B14F-4D97-AF65-F5344CB8AC3E}">
        <p14:creationId xmlns:p14="http://schemas.microsoft.com/office/powerpoint/2010/main" val="33387872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43</a:t>
            </a:fld>
            <a:endParaRPr lang="en-US"/>
          </a:p>
        </p:txBody>
      </p:sp>
      <p:cxnSp>
        <p:nvCxnSpPr>
          <p:cNvPr id="10" name="Elbow Connector 9"/>
          <p:cNvCxnSpPr/>
          <p:nvPr/>
        </p:nvCxnSpPr>
        <p:spPr>
          <a:xfrm rot="5400000">
            <a:off x="5376934" y="2571721"/>
            <a:ext cx="978788" cy="837125"/>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50783" y="2054031"/>
            <a:ext cx="6156102" cy="646331"/>
          </a:xfrm>
          <a:prstGeom prst="rect">
            <a:avLst/>
          </a:prstGeom>
          <a:noFill/>
        </p:spPr>
        <p:txBody>
          <a:bodyPr wrap="square" rtlCol="0">
            <a:spAutoFit/>
          </a:bodyPr>
          <a:lstStyle/>
          <a:p>
            <a:r>
              <a:rPr lang="en-US" dirty="0" smtClean="0">
                <a:solidFill>
                  <a:srgbClr val="FF0000"/>
                </a:solidFill>
              </a:rPr>
              <a:t>Ram will click here to convert this Lead to an Account, Contact, Opportunity (optional).</a:t>
            </a:r>
            <a:endParaRPr lang="en-US" dirty="0">
              <a:solidFill>
                <a:srgbClr val="FF000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328" y="623208"/>
            <a:ext cx="10603091" cy="5712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35297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4" y="576374"/>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dummy User/s and try to assign Profile (Standard &amp; Custom Profile).</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44</a:t>
            </a:fld>
            <a:endParaRPr lang="en-US"/>
          </a:p>
        </p:txBody>
      </p:sp>
    </p:spTree>
    <p:extLst>
      <p:ext uri="{BB962C8B-B14F-4D97-AF65-F5344CB8AC3E}">
        <p14:creationId xmlns:p14="http://schemas.microsoft.com/office/powerpoint/2010/main" val="37371017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33364"/>
            <a:ext cx="10515600" cy="600075"/>
          </a:xfrm>
        </p:spPr>
        <p:txBody>
          <a:bodyPr/>
          <a:lstStyle/>
          <a:p>
            <a:r>
              <a:rPr lang="en-US" dirty="0" smtClean="0"/>
              <a:t>  App</a:t>
            </a:r>
            <a:endParaRPr lang="en-US" dirty="0"/>
          </a:p>
        </p:txBody>
      </p:sp>
      <p:sp>
        <p:nvSpPr>
          <p:cNvPr id="3" name="Content Placeholder 2"/>
          <p:cNvSpPr>
            <a:spLocks noGrp="1"/>
          </p:cNvSpPr>
          <p:nvPr>
            <p:ph idx="1"/>
          </p:nvPr>
        </p:nvSpPr>
        <p:spPr>
          <a:xfrm>
            <a:off x="1029268" y="1493825"/>
            <a:ext cx="10515600" cy="4351338"/>
          </a:xfrm>
        </p:spPr>
        <p:txBody>
          <a:bodyPr>
            <a:normAutofit fontScale="92500" lnSpcReduction="20000"/>
          </a:bodyPr>
          <a:lstStyle/>
          <a:p>
            <a:pPr marL="0" indent="0">
              <a:buNone/>
            </a:pPr>
            <a:r>
              <a:rPr lang="en-US" dirty="0"/>
              <a:t>An </a:t>
            </a:r>
            <a:r>
              <a:rPr lang="en-US" dirty="0" smtClean="0"/>
              <a:t>App is </a:t>
            </a:r>
            <a:r>
              <a:rPr lang="en-US" dirty="0"/>
              <a:t>nothing but a container which contains </a:t>
            </a:r>
            <a:r>
              <a:rPr lang="en-US" dirty="0" smtClean="0"/>
              <a:t>a </a:t>
            </a:r>
            <a:r>
              <a:rPr lang="en-US" dirty="0"/>
              <a:t>logo, </a:t>
            </a:r>
            <a:r>
              <a:rPr lang="en-US" dirty="0" smtClean="0"/>
              <a:t>ordered </a:t>
            </a:r>
            <a:r>
              <a:rPr lang="en-US" dirty="0"/>
              <a:t>set of </a:t>
            </a:r>
            <a:r>
              <a:rPr lang="en-US" dirty="0" smtClean="0"/>
              <a:t>tabs, permissions to profile, </a:t>
            </a:r>
            <a:r>
              <a:rPr lang="en-US" dirty="0" err="1" smtClean="0"/>
              <a:t>etc</a:t>
            </a:r>
            <a:r>
              <a:rPr lang="en-US" dirty="0" smtClean="0"/>
              <a:t> to fulfill particular function.  It may be Console App or Non-Console (Normal) App.  We cannot delete Standard App however, we can create and delete Custom App, if required.</a:t>
            </a:r>
          </a:p>
          <a:p>
            <a:pPr marL="0" indent="0">
              <a:buNone/>
            </a:pPr>
            <a:endParaRPr lang="en-US" dirty="0"/>
          </a:p>
          <a:p>
            <a:pPr marL="0" indent="0">
              <a:buNone/>
            </a:pPr>
            <a:r>
              <a:rPr lang="en-US" dirty="0" smtClean="0"/>
              <a:t>Example:  Sales App contains Home, Chatter, Campaigns, Leads, Accounts, Contacts, Opportunities, Forecasts</a:t>
            </a:r>
          </a:p>
          <a:p>
            <a:pPr marL="0" indent="0">
              <a:buNone/>
            </a:pPr>
            <a:endParaRPr lang="en-US" dirty="0" smtClean="0"/>
          </a:p>
          <a:p>
            <a:pPr marL="0" indent="0">
              <a:buNone/>
            </a:pPr>
            <a:r>
              <a:rPr lang="en-US" dirty="0" smtClean="0"/>
              <a:t>Salesforce Help:-  </a:t>
            </a:r>
            <a:r>
              <a:rPr lang="en-US" dirty="0" smtClean="0">
                <a:hlinkClick r:id="rId2"/>
              </a:rPr>
              <a:t>https</a:t>
            </a:r>
            <a:r>
              <a:rPr lang="en-US" dirty="0">
                <a:hlinkClick r:id="rId2"/>
              </a:rPr>
              <a:t>://help.salesforce.com/articleView?id=dev_tabsets.htm&amp;type=0&amp;language=en_US&amp;release=204.16#firstQueryMeta=%</a:t>
            </a:r>
            <a:r>
              <a:rPr lang="en-US" dirty="0" smtClean="0">
                <a:hlinkClick r:id="rId2"/>
              </a:rPr>
              <a:t>5Bobject%2520Object%5D</a:t>
            </a:r>
            <a:endParaRPr lang="en-US" dirty="0" smtClean="0"/>
          </a:p>
          <a:p>
            <a:pPr marL="0" indent="0">
              <a:buNone/>
            </a:pPr>
            <a:r>
              <a:rPr lang="en-US" dirty="0" smtClean="0"/>
              <a:t>YouTube:- </a:t>
            </a:r>
            <a:r>
              <a:rPr lang="en-US" dirty="0">
                <a:hlinkClick r:id="rId3"/>
              </a:rPr>
              <a:t>https://</a:t>
            </a:r>
            <a:r>
              <a:rPr lang="en-US" dirty="0" smtClean="0">
                <a:hlinkClick r:id="rId3"/>
              </a:rPr>
              <a:t>www.Youtube.com/watch?v=DC58hjb_MeA</a:t>
            </a:r>
            <a:endParaRPr lang="en-US" dirty="0" smtClean="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45</a:t>
            </a:fld>
            <a:endParaRPr lang="en-US"/>
          </a:p>
        </p:txBody>
      </p:sp>
    </p:spTree>
    <p:extLst>
      <p:ext uri="{BB962C8B-B14F-4D97-AF65-F5344CB8AC3E}">
        <p14:creationId xmlns:p14="http://schemas.microsoft.com/office/powerpoint/2010/main" val="10546276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22184"/>
            <a:ext cx="11130330" cy="5997014"/>
          </a:xfrm>
          <a:prstGeom prst="rect">
            <a:avLst/>
          </a:prstGeom>
          <a:ln>
            <a:noFill/>
          </a:ln>
          <a:effectLst>
            <a:outerShdw blurRad="292100" dist="139700" dir="2700000" algn="tl" rotWithShape="0">
              <a:srgbClr val="333333">
                <a:alpha val="65000"/>
              </a:srgbClr>
            </a:outerShdw>
          </a:effectLst>
        </p:spPr>
      </p:pic>
      <p:sp>
        <p:nvSpPr>
          <p:cNvPr id="9" name="Oval 8"/>
          <p:cNvSpPr/>
          <p:nvPr/>
        </p:nvSpPr>
        <p:spPr>
          <a:xfrm>
            <a:off x="10563367" y="887104"/>
            <a:ext cx="1064526" cy="3957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1433015"/>
            <a:ext cx="9157648" cy="43672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836196" y="501444"/>
            <a:ext cx="1413272" cy="369332"/>
          </a:xfrm>
          <a:prstGeom prst="rect">
            <a:avLst/>
          </a:prstGeom>
          <a:noFill/>
        </p:spPr>
        <p:txBody>
          <a:bodyPr wrap="none" rtlCol="0">
            <a:spAutoFit/>
          </a:bodyPr>
          <a:lstStyle/>
          <a:p>
            <a:r>
              <a:rPr lang="en-US" dirty="0" smtClean="0">
                <a:solidFill>
                  <a:srgbClr val="FF0000"/>
                </a:solidFill>
              </a:rPr>
              <a:t>Selected App</a:t>
            </a:r>
            <a:endParaRPr lang="en-US" dirty="0">
              <a:solidFill>
                <a:srgbClr val="FF0000"/>
              </a:solidFill>
            </a:endParaRPr>
          </a:p>
        </p:txBody>
      </p:sp>
      <p:cxnSp>
        <p:nvCxnSpPr>
          <p:cNvPr id="16" name="Straight Arrow Connector 15"/>
          <p:cNvCxnSpPr/>
          <p:nvPr/>
        </p:nvCxnSpPr>
        <p:spPr>
          <a:xfrm>
            <a:off x="10167582" y="765495"/>
            <a:ext cx="395785" cy="197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29494" y="2196326"/>
            <a:ext cx="4106702" cy="369332"/>
          </a:xfrm>
          <a:prstGeom prst="rect">
            <a:avLst/>
          </a:prstGeom>
          <a:noFill/>
        </p:spPr>
        <p:txBody>
          <a:bodyPr wrap="none" rtlCol="0">
            <a:spAutoFit/>
          </a:bodyPr>
          <a:lstStyle/>
          <a:p>
            <a:r>
              <a:rPr lang="en-US" dirty="0" smtClean="0">
                <a:solidFill>
                  <a:srgbClr val="FF0000"/>
                </a:solidFill>
              </a:rPr>
              <a:t>Available Tabs in Selected App (Sales App)</a:t>
            </a:r>
            <a:endParaRPr lang="en-US" dirty="0">
              <a:solidFill>
                <a:srgbClr val="FF0000"/>
              </a:solidFill>
            </a:endParaRPr>
          </a:p>
        </p:txBody>
      </p:sp>
      <p:cxnSp>
        <p:nvCxnSpPr>
          <p:cNvPr id="26" name="Elbow Connector 25"/>
          <p:cNvCxnSpPr/>
          <p:nvPr/>
        </p:nvCxnSpPr>
        <p:spPr>
          <a:xfrm rot="5400000" flipH="1" flipV="1">
            <a:off x="6304249" y="1927330"/>
            <a:ext cx="343876" cy="194116"/>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3624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90423"/>
            <a:ext cx="10978349" cy="5915127"/>
          </a:xfrm>
          <a:prstGeom prst="rect">
            <a:avLst/>
          </a:prstGeom>
          <a:ln>
            <a:noFill/>
          </a:ln>
          <a:effectLst>
            <a:outerShdw blurRad="292100" dist="139700" dir="2700000" algn="tl" rotWithShape="0">
              <a:srgbClr val="333333">
                <a:alpha val="65000"/>
              </a:srgbClr>
            </a:outerShdw>
          </a:effectLst>
        </p:spPr>
      </p:pic>
      <p:sp>
        <p:nvSpPr>
          <p:cNvPr id="8" name="Oval 7"/>
          <p:cNvSpPr/>
          <p:nvPr/>
        </p:nvSpPr>
        <p:spPr>
          <a:xfrm>
            <a:off x="2715905" y="4462817"/>
            <a:ext cx="721562" cy="2593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715905" y="5090614"/>
            <a:ext cx="628303" cy="2069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99296" y="3521122"/>
            <a:ext cx="477671" cy="150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076967" y="3521122"/>
            <a:ext cx="477671" cy="150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65061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5" y="602132"/>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2 New Apps in your Trial Org.</a:t>
            </a:r>
          </a:p>
          <a:p>
            <a:pPr marL="0" indent="0">
              <a:buNone/>
            </a:pPr>
            <a:endParaRPr lang="en-US" dirty="0" smtClean="0"/>
          </a:p>
          <a:p>
            <a:pPr marL="514350" indent="-514350">
              <a:buAutoNum type="arabicPeriod"/>
            </a:pPr>
            <a:r>
              <a:rPr lang="en-US" dirty="0" smtClean="0"/>
              <a:t>Normal App, which will contain Accounts, Contact, Opportunities, Leads, and Campaigns only.</a:t>
            </a:r>
          </a:p>
          <a:p>
            <a:pPr marL="514350" indent="-514350">
              <a:buAutoNum type="arabicPeriod"/>
            </a:pPr>
            <a:r>
              <a:rPr lang="en-US" dirty="0" smtClean="0"/>
              <a:t>Console App, which will contain Cases, Leads, Account, and Contacts only.</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48</a:t>
            </a:fld>
            <a:endParaRPr lang="en-US"/>
          </a:p>
        </p:txBody>
      </p:sp>
    </p:spTree>
    <p:extLst>
      <p:ext uri="{BB962C8B-B14F-4D97-AF65-F5344CB8AC3E}">
        <p14:creationId xmlns:p14="http://schemas.microsoft.com/office/powerpoint/2010/main" val="24948823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1" y="501602"/>
            <a:ext cx="10515600" cy="600075"/>
          </a:xfrm>
        </p:spPr>
        <p:txBody>
          <a:bodyPr/>
          <a:lstStyle/>
          <a:p>
            <a:r>
              <a:rPr lang="en-US" dirty="0"/>
              <a:t> </a:t>
            </a:r>
            <a:r>
              <a:rPr lang="en-US" dirty="0" smtClean="0"/>
              <a:t> Objects</a:t>
            </a:r>
            <a:endParaRPr lang="en-US" dirty="0"/>
          </a:p>
        </p:txBody>
      </p:sp>
      <p:sp>
        <p:nvSpPr>
          <p:cNvPr id="3" name="Content Placeholder 2"/>
          <p:cNvSpPr>
            <a:spLocks noGrp="1"/>
          </p:cNvSpPr>
          <p:nvPr>
            <p:ph idx="1"/>
          </p:nvPr>
        </p:nvSpPr>
        <p:spPr>
          <a:xfrm>
            <a:off x="804328" y="1410646"/>
            <a:ext cx="10515600" cy="4894903"/>
          </a:xfrm>
        </p:spPr>
        <p:txBody>
          <a:bodyPr>
            <a:normAutofit fontScale="62500" lnSpcReduction="20000"/>
          </a:bodyPr>
          <a:lstStyle/>
          <a:p>
            <a:pPr marL="0" indent="0">
              <a:buNone/>
            </a:pPr>
            <a:r>
              <a:rPr lang="en-US" dirty="0"/>
              <a:t>In a relational database, data is stored in tables. </a:t>
            </a:r>
            <a:r>
              <a:rPr lang="en-US" dirty="0" smtClean="0"/>
              <a:t> Each </a:t>
            </a:r>
            <a:r>
              <a:rPr lang="en-US" dirty="0"/>
              <a:t>table comprises a number of columns of a particular data type, such as text, number, or </a:t>
            </a:r>
            <a:r>
              <a:rPr lang="en-US" dirty="0" smtClean="0"/>
              <a:t>date.  Information </a:t>
            </a:r>
            <a:r>
              <a:rPr lang="en-US" dirty="0"/>
              <a:t>is stored in rows of the table</a:t>
            </a:r>
            <a:r>
              <a:rPr lang="en-US" dirty="0" smtClean="0"/>
              <a:t>.  Tables </a:t>
            </a:r>
            <a:r>
              <a:rPr lang="en-US" dirty="0"/>
              <a:t>can be related to other tables, using primary and foreign keys</a:t>
            </a:r>
            <a:r>
              <a:rPr lang="en-US" dirty="0" smtClean="0"/>
              <a:t>.</a:t>
            </a:r>
          </a:p>
          <a:p>
            <a:pPr marL="0" indent="0">
              <a:buNone/>
            </a:pPr>
            <a:endParaRPr lang="en-US" dirty="0"/>
          </a:p>
          <a:p>
            <a:pPr marL="0" indent="0">
              <a:buNone/>
            </a:pPr>
            <a:r>
              <a:rPr lang="en-US" dirty="0" smtClean="0"/>
              <a:t>Salesforce Object </a:t>
            </a:r>
            <a:r>
              <a:rPr lang="en-US" dirty="0"/>
              <a:t>comprises a number of fields, which correspond to columns in a database. Data is stored in records of the object, which correspond to rows in a database</a:t>
            </a:r>
            <a:r>
              <a:rPr lang="en-US" dirty="0" smtClean="0"/>
              <a:t>.</a:t>
            </a:r>
            <a:r>
              <a:rPr lang="en-US" b="1" dirty="0"/>
              <a:t> </a:t>
            </a:r>
            <a:r>
              <a:rPr lang="en-US" b="1" dirty="0" smtClean="0"/>
              <a:t> </a:t>
            </a:r>
            <a:r>
              <a:rPr lang="en-US" dirty="0" smtClean="0"/>
              <a:t>There are two types of Objects in Salesforce.</a:t>
            </a:r>
            <a:br>
              <a:rPr lang="en-US" dirty="0" smtClean="0"/>
            </a:br>
            <a:endParaRPr lang="en-US" b="1" dirty="0"/>
          </a:p>
          <a:p>
            <a:r>
              <a:rPr lang="en-US" b="1" dirty="0" smtClean="0"/>
              <a:t>Standard </a:t>
            </a:r>
            <a:r>
              <a:rPr lang="en-US" b="1" dirty="0"/>
              <a:t>Objects</a:t>
            </a:r>
            <a:r>
              <a:rPr lang="en-US" dirty="0"/>
              <a:t>—These are objects </a:t>
            </a:r>
            <a:r>
              <a:rPr lang="en-US" dirty="0" smtClean="0"/>
              <a:t>included </a:t>
            </a:r>
            <a:r>
              <a:rPr lang="en-US" dirty="0"/>
              <a:t>with Salesforce, by default, for example the objects used to store data in standard tabs such as </a:t>
            </a:r>
            <a:r>
              <a:rPr lang="en-US" dirty="0" smtClean="0"/>
              <a:t>Accounts</a:t>
            </a:r>
            <a:r>
              <a:rPr lang="en-US" dirty="0"/>
              <a:t>, </a:t>
            </a:r>
            <a:r>
              <a:rPr lang="en-US" dirty="0" smtClean="0"/>
              <a:t>Contacts</a:t>
            </a:r>
            <a:r>
              <a:rPr lang="en-US" dirty="0"/>
              <a:t>, </a:t>
            </a:r>
            <a:r>
              <a:rPr lang="en-US" dirty="0" smtClean="0"/>
              <a:t>Opportunities, etc.</a:t>
            </a:r>
          </a:p>
          <a:p>
            <a:endParaRPr lang="en-US" dirty="0"/>
          </a:p>
          <a:p>
            <a:r>
              <a:rPr lang="en-US" b="1" dirty="0"/>
              <a:t>Custom Objects</a:t>
            </a:r>
            <a:r>
              <a:rPr lang="en-US" dirty="0"/>
              <a:t>—These are new objects you create to store information unique to your organization. Custom objects extend the functionality that standard objects provide. For example, </a:t>
            </a:r>
            <a:r>
              <a:rPr lang="en-US" dirty="0" smtClean="0"/>
              <a:t>to track data regarding Invoice, you </a:t>
            </a:r>
            <a:r>
              <a:rPr lang="en-US" dirty="0"/>
              <a:t>can create </a:t>
            </a:r>
            <a:r>
              <a:rPr lang="en-US" dirty="0" smtClean="0"/>
              <a:t>Custom Objects </a:t>
            </a:r>
            <a:r>
              <a:rPr lang="en-US" dirty="0"/>
              <a:t>called </a:t>
            </a:r>
            <a:r>
              <a:rPr lang="en-US" dirty="0" smtClean="0"/>
              <a:t>Invoices.  Other examples are Employee, Bank, Order, etc.  We can create Custom Objects from Setup | Create | Objects</a:t>
            </a:r>
          </a:p>
          <a:p>
            <a:pPr marL="0" indent="0">
              <a:buNone/>
            </a:pPr>
            <a:endParaRPr lang="en-US" dirty="0"/>
          </a:p>
          <a:p>
            <a:pPr marL="0" indent="0">
              <a:buNone/>
            </a:pPr>
            <a:r>
              <a:rPr lang="en-US" dirty="0" smtClean="0"/>
              <a:t>Salesforce Help:-  </a:t>
            </a:r>
            <a:r>
              <a:rPr lang="en-US" dirty="0" smtClean="0">
                <a:hlinkClick r:id="rId2"/>
              </a:rPr>
              <a:t>https</a:t>
            </a:r>
            <a:r>
              <a:rPr lang="en-US" dirty="0">
                <a:hlinkClick r:id="rId2"/>
              </a:rPr>
              <a:t>://</a:t>
            </a:r>
            <a:r>
              <a:rPr lang="en-US" dirty="0" smtClean="0">
                <a:hlinkClick r:id="rId2"/>
              </a:rPr>
              <a:t>help.salesforce.com/articleView?id=co_overview.htm&amp;type=0&amp;language=en_US</a:t>
            </a:r>
            <a:endParaRPr lang="en-US" dirty="0" smtClean="0"/>
          </a:p>
          <a:p>
            <a:pPr marL="0" indent="0">
              <a:buNone/>
            </a:pPr>
            <a:r>
              <a:rPr lang="en-US" dirty="0" err="1" smtClean="0"/>
              <a:t>YouTude</a:t>
            </a:r>
            <a:r>
              <a:rPr lang="en-US" dirty="0"/>
              <a:t>:-  </a:t>
            </a:r>
            <a:r>
              <a:rPr lang="en-US" dirty="0">
                <a:hlinkClick r:id="rId3"/>
              </a:rPr>
              <a:t>https://</a:t>
            </a:r>
            <a:r>
              <a:rPr lang="en-US" dirty="0" smtClean="0">
                <a:hlinkClick r:id="rId3"/>
              </a:rPr>
              <a:t>www.Youtube.com/watch?v=qgw_uJMFY8M</a:t>
            </a:r>
            <a:endParaRPr lang="en-US" dirty="0" smtClean="0"/>
          </a:p>
          <a:p>
            <a:pPr marL="0" indent="0">
              <a:buNone/>
            </a:pPr>
            <a:endParaRPr lang="en-US" dirty="0"/>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49</a:t>
            </a:fld>
            <a:endParaRPr lang="en-US"/>
          </a:p>
        </p:txBody>
      </p:sp>
    </p:spTree>
    <p:extLst>
      <p:ext uri="{BB962C8B-B14F-4D97-AF65-F5344CB8AC3E}">
        <p14:creationId xmlns:p14="http://schemas.microsoft.com/office/powerpoint/2010/main" val="30017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10" y="531379"/>
            <a:ext cx="10515600" cy="600075"/>
          </a:xfrm>
        </p:spPr>
        <p:txBody>
          <a:bodyPr>
            <a:normAutofit fontScale="90000"/>
          </a:bodyPr>
          <a:lstStyle/>
          <a:p>
            <a:r>
              <a:rPr lang="en-US" dirty="0" smtClean="0"/>
              <a:t>   What </a:t>
            </a:r>
            <a:r>
              <a:rPr lang="en-US" dirty="0"/>
              <a:t>is Cloud </a:t>
            </a:r>
            <a:r>
              <a:rPr lang="en-US" dirty="0" smtClean="0"/>
              <a:t>Architecture?</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804328" y="1542833"/>
            <a:ext cx="10515600" cy="4351338"/>
          </a:xfrm>
        </p:spPr>
        <p:txBody>
          <a:bodyPr>
            <a:normAutofit fontScale="70000" lnSpcReduction="20000"/>
          </a:bodyPr>
          <a:lstStyle/>
          <a:p>
            <a:pPr marL="0" indent="0">
              <a:buNone/>
            </a:pPr>
            <a:r>
              <a:rPr lang="en-US" dirty="0"/>
              <a:t>Cloud Computing architecture comprises of many cloud components, which are loosely </a:t>
            </a:r>
            <a:r>
              <a:rPr lang="en-US" dirty="0" smtClean="0"/>
              <a:t>coupled.  We </a:t>
            </a:r>
            <a:r>
              <a:rPr lang="en-US" dirty="0"/>
              <a:t>can broadly divide the cloud architecture into two parts</a:t>
            </a:r>
            <a:r>
              <a:rPr lang="en-US" dirty="0" smtClean="0"/>
              <a:t>:</a:t>
            </a:r>
          </a:p>
          <a:p>
            <a:pPr marL="0" indent="0">
              <a:buNone/>
            </a:pPr>
            <a:endParaRPr lang="en-US" dirty="0"/>
          </a:p>
          <a:p>
            <a:r>
              <a:rPr lang="en-US" b="1" dirty="0" smtClean="0"/>
              <a:t>Front </a:t>
            </a:r>
            <a:r>
              <a:rPr lang="en-US" b="1" dirty="0"/>
              <a:t>End</a:t>
            </a:r>
          </a:p>
          <a:p>
            <a:pPr marL="0" indent="0">
              <a:buNone/>
            </a:pPr>
            <a:r>
              <a:rPr lang="en-US" dirty="0"/>
              <a:t>The </a:t>
            </a:r>
            <a:r>
              <a:rPr lang="en-US" dirty="0" smtClean="0"/>
              <a:t>Front End</a:t>
            </a:r>
            <a:r>
              <a:rPr lang="en-US" dirty="0"/>
              <a:t> refers to the client part of cloud computing </a:t>
            </a:r>
            <a:r>
              <a:rPr lang="en-US" dirty="0" smtClean="0"/>
              <a:t>system.  It </a:t>
            </a:r>
            <a:r>
              <a:rPr lang="en-US" dirty="0"/>
              <a:t>consists of interfaces and applications that are required to access the cloud computing platforms, Example - Web Browser</a:t>
            </a:r>
            <a:r>
              <a:rPr lang="en-US" dirty="0" smtClean="0"/>
              <a:t>.</a:t>
            </a:r>
          </a:p>
          <a:p>
            <a:pPr marL="0" indent="0">
              <a:buNone/>
            </a:pPr>
            <a:endParaRPr lang="en-US" dirty="0"/>
          </a:p>
          <a:p>
            <a:r>
              <a:rPr lang="en-US" b="1" dirty="0"/>
              <a:t>Back End</a:t>
            </a:r>
          </a:p>
          <a:p>
            <a:pPr marL="0" indent="0">
              <a:buNone/>
            </a:pPr>
            <a:r>
              <a:rPr lang="en-US" dirty="0"/>
              <a:t>The </a:t>
            </a:r>
            <a:r>
              <a:rPr lang="en-US" dirty="0" smtClean="0"/>
              <a:t>Back </a:t>
            </a:r>
            <a:r>
              <a:rPr lang="en-US" dirty="0"/>
              <a:t>End refers to the cloud itself. </a:t>
            </a:r>
            <a:r>
              <a:rPr lang="en-US" dirty="0" smtClean="0"/>
              <a:t> It </a:t>
            </a:r>
            <a:r>
              <a:rPr lang="en-US" dirty="0"/>
              <a:t>consists of all the resources required to provide </a:t>
            </a:r>
            <a:r>
              <a:rPr lang="en-US" dirty="0" smtClean="0"/>
              <a:t>Cloud Computing Services</a:t>
            </a:r>
            <a:r>
              <a:rPr lang="en-US" dirty="0"/>
              <a:t>. </a:t>
            </a:r>
            <a:r>
              <a:rPr lang="en-US" dirty="0" smtClean="0"/>
              <a:t> It </a:t>
            </a:r>
            <a:r>
              <a:rPr lang="en-US" dirty="0"/>
              <a:t>comprises of huge </a:t>
            </a:r>
            <a:r>
              <a:rPr lang="en-US" dirty="0" smtClean="0"/>
              <a:t>Data Storage</a:t>
            </a:r>
            <a:r>
              <a:rPr lang="en-US" dirty="0"/>
              <a:t>, </a:t>
            </a:r>
            <a:r>
              <a:rPr lang="en-US" dirty="0" smtClean="0"/>
              <a:t>Virtual Machines</a:t>
            </a:r>
            <a:r>
              <a:rPr lang="en-US" dirty="0"/>
              <a:t>, </a:t>
            </a:r>
            <a:r>
              <a:rPr lang="en-US" dirty="0" smtClean="0"/>
              <a:t>Security Mechanism</a:t>
            </a:r>
            <a:r>
              <a:rPr lang="en-US" dirty="0"/>
              <a:t>, </a:t>
            </a:r>
            <a:r>
              <a:rPr lang="en-US" dirty="0" smtClean="0"/>
              <a:t>Services</a:t>
            </a:r>
            <a:r>
              <a:rPr lang="en-US" dirty="0"/>
              <a:t>, </a:t>
            </a:r>
            <a:r>
              <a:rPr lang="en-US" dirty="0" smtClean="0"/>
              <a:t>Deployment Models</a:t>
            </a:r>
            <a:r>
              <a:rPr lang="en-US" dirty="0"/>
              <a:t>, </a:t>
            </a:r>
            <a:r>
              <a:rPr lang="en-US" dirty="0" smtClean="0"/>
              <a:t>Servers</a:t>
            </a:r>
            <a:r>
              <a:rPr lang="en-US" dirty="0"/>
              <a:t>, etc</a:t>
            </a:r>
            <a:r>
              <a:rPr lang="en-US" dirty="0" smtClean="0"/>
              <a:t>.</a:t>
            </a:r>
            <a:endParaRPr lang="en-US" dirty="0"/>
          </a:p>
          <a:p>
            <a:pPr marL="0" indent="0">
              <a:buNone/>
            </a:pPr>
            <a:endParaRPr lang="en-US" dirty="0"/>
          </a:p>
          <a:p>
            <a:pPr marL="0" indent="0">
              <a:buNone/>
            </a:pPr>
            <a:r>
              <a:rPr lang="en-US" dirty="0"/>
              <a:t>YouTube:-  </a:t>
            </a:r>
            <a:r>
              <a:rPr lang="en-US" dirty="0">
                <a:hlinkClick r:id="rId2"/>
              </a:rPr>
              <a:t>https://</a:t>
            </a:r>
            <a:r>
              <a:rPr lang="en-US" dirty="0" smtClean="0">
                <a:hlinkClick r:id="rId2"/>
              </a:rPr>
              <a:t>www.youtube.com/watch?v=S-xbHC3xxKM</a:t>
            </a:r>
            <a:endParaRPr lang="en-US" dirty="0" smtClean="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a:t>
            </a:fld>
            <a:endParaRPr lang="en-US" dirty="0"/>
          </a:p>
        </p:txBody>
      </p:sp>
    </p:spTree>
    <p:extLst>
      <p:ext uri="{BB962C8B-B14F-4D97-AF65-F5344CB8AC3E}">
        <p14:creationId xmlns:p14="http://schemas.microsoft.com/office/powerpoint/2010/main" val="41031824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804328" y="6381371"/>
            <a:ext cx="2091272" cy="383117"/>
          </a:xfrm>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6" y="85408"/>
            <a:ext cx="10473272" cy="202628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6" y="2399626"/>
            <a:ext cx="10473272" cy="174251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26" y="4430068"/>
            <a:ext cx="10473272" cy="195130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4476448" y="487021"/>
            <a:ext cx="4045527" cy="369332"/>
          </a:xfrm>
          <a:prstGeom prst="rect">
            <a:avLst/>
          </a:prstGeom>
          <a:noFill/>
        </p:spPr>
        <p:txBody>
          <a:bodyPr wrap="square" rtlCol="0">
            <a:spAutoFit/>
          </a:bodyPr>
          <a:lstStyle/>
          <a:p>
            <a:r>
              <a:rPr lang="en-US" dirty="0" smtClean="0">
                <a:solidFill>
                  <a:srgbClr val="FF0000"/>
                </a:solidFill>
              </a:rPr>
              <a:t>Standard Object - Account</a:t>
            </a:r>
            <a:endParaRPr lang="en-US" dirty="0">
              <a:solidFill>
                <a:srgbClr val="FF0000"/>
              </a:solidFill>
            </a:endParaRPr>
          </a:p>
        </p:txBody>
      </p:sp>
      <p:sp>
        <p:nvSpPr>
          <p:cNvPr id="10" name="TextBox 9"/>
          <p:cNvSpPr txBox="1"/>
          <p:nvPr/>
        </p:nvSpPr>
        <p:spPr>
          <a:xfrm>
            <a:off x="4476448" y="2749361"/>
            <a:ext cx="2669203" cy="369332"/>
          </a:xfrm>
          <a:prstGeom prst="rect">
            <a:avLst/>
          </a:prstGeom>
          <a:noFill/>
        </p:spPr>
        <p:txBody>
          <a:bodyPr wrap="square" rtlCol="0">
            <a:spAutoFit/>
          </a:bodyPr>
          <a:lstStyle/>
          <a:p>
            <a:r>
              <a:rPr lang="en-US" dirty="0">
                <a:solidFill>
                  <a:srgbClr val="FF0000"/>
                </a:solidFill>
              </a:rPr>
              <a:t>Standard Object - Contact</a:t>
            </a:r>
          </a:p>
        </p:txBody>
      </p:sp>
      <p:sp>
        <p:nvSpPr>
          <p:cNvPr id="11" name="TextBox 10"/>
          <p:cNvSpPr txBox="1"/>
          <p:nvPr/>
        </p:nvSpPr>
        <p:spPr>
          <a:xfrm>
            <a:off x="4476448" y="4687016"/>
            <a:ext cx="4155982" cy="369332"/>
          </a:xfrm>
          <a:prstGeom prst="rect">
            <a:avLst/>
          </a:prstGeom>
          <a:noFill/>
        </p:spPr>
        <p:txBody>
          <a:bodyPr wrap="square" rtlCol="0">
            <a:spAutoFit/>
          </a:bodyPr>
          <a:lstStyle/>
          <a:p>
            <a:r>
              <a:rPr lang="en-US" dirty="0">
                <a:solidFill>
                  <a:srgbClr val="FF0000"/>
                </a:solidFill>
              </a:rPr>
              <a:t>Standard Object - Opportunity</a:t>
            </a:r>
          </a:p>
        </p:txBody>
      </p:sp>
    </p:spTree>
    <p:extLst>
      <p:ext uri="{BB962C8B-B14F-4D97-AF65-F5344CB8AC3E}">
        <p14:creationId xmlns:p14="http://schemas.microsoft.com/office/powerpoint/2010/main" val="5862535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66611"/>
            <a:ext cx="10447746" cy="1899337"/>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8" y="365125"/>
            <a:ext cx="10481618" cy="183216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28" y="4435269"/>
            <a:ext cx="10464709" cy="187028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4948346" y="555840"/>
            <a:ext cx="2295308" cy="369332"/>
          </a:xfrm>
          <a:prstGeom prst="rect">
            <a:avLst/>
          </a:prstGeom>
          <a:noFill/>
        </p:spPr>
        <p:txBody>
          <a:bodyPr wrap="none" rtlCol="0">
            <a:spAutoFit/>
          </a:bodyPr>
          <a:lstStyle/>
          <a:p>
            <a:r>
              <a:rPr lang="en-US" dirty="0" smtClean="0">
                <a:solidFill>
                  <a:srgbClr val="FF0000"/>
                </a:solidFill>
              </a:rPr>
              <a:t>Custom Object - Banks</a:t>
            </a:r>
            <a:endParaRPr lang="en-US" dirty="0">
              <a:solidFill>
                <a:srgbClr val="FF0000"/>
              </a:solidFill>
            </a:endParaRPr>
          </a:p>
        </p:txBody>
      </p:sp>
      <p:sp>
        <p:nvSpPr>
          <p:cNvPr id="10" name="TextBox 9"/>
          <p:cNvSpPr txBox="1"/>
          <p:nvPr/>
        </p:nvSpPr>
        <p:spPr>
          <a:xfrm>
            <a:off x="4914419" y="2660888"/>
            <a:ext cx="3300134" cy="369332"/>
          </a:xfrm>
          <a:prstGeom prst="rect">
            <a:avLst/>
          </a:prstGeom>
          <a:noFill/>
        </p:spPr>
        <p:txBody>
          <a:bodyPr wrap="none" rtlCol="0">
            <a:spAutoFit/>
          </a:bodyPr>
          <a:lstStyle/>
          <a:p>
            <a:r>
              <a:rPr lang="en-US" dirty="0" smtClean="0">
                <a:solidFill>
                  <a:srgbClr val="FF0000"/>
                </a:solidFill>
              </a:rPr>
              <a:t>Custom Object – Bank Customers</a:t>
            </a:r>
            <a:endParaRPr lang="en-US" dirty="0">
              <a:solidFill>
                <a:srgbClr val="FF0000"/>
              </a:solidFill>
            </a:endParaRPr>
          </a:p>
        </p:txBody>
      </p:sp>
      <p:sp>
        <p:nvSpPr>
          <p:cNvPr id="11" name="TextBox 10"/>
          <p:cNvSpPr txBox="1"/>
          <p:nvPr/>
        </p:nvSpPr>
        <p:spPr>
          <a:xfrm>
            <a:off x="4914419" y="4703462"/>
            <a:ext cx="3311291" cy="369332"/>
          </a:xfrm>
          <a:prstGeom prst="rect">
            <a:avLst/>
          </a:prstGeom>
          <a:noFill/>
        </p:spPr>
        <p:txBody>
          <a:bodyPr wrap="none" rtlCol="0">
            <a:spAutoFit/>
          </a:bodyPr>
          <a:lstStyle/>
          <a:p>
            <a:r>
              <a:rPr lang="en-US" dirty="0" smtClean="0">
                <a:solidFill>
                  <a:srgbClr val="FF0000"/>
                </a:solidFill>
              </a:rPr>
              <a:t>Custom Object – Job Applications</a:t>
            </a:r>
            <a:endParaRPr lang="en-US" dirty="0">
              <a:solidFill>
                <a:srgbClr val="FF0000"/>
              </a:solidFill>
            </a:endParaRPr>
          </a:p>
        </p:txBody>
      </p:sp>
    </p:spTree>
    <p:extLst>
      <p:ext uri="{BB962C8B-B14F-4D97-AF65-F5344CB8AC3E}">
        <p14:creationId xmlns:p14="http://schemas.microsoft.com/office/powerpoint/2010/main" val="2451223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6"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4 Custom Objects.  Example:  Banks, Customers, Bank Customer, Invoice, </a:t>
            </a:r>
            <a:r>
              <a:rPr lang="en-US" dirty="0" err="1" smtClean="0"/>
              <a:t>etc</a:t>
            </a:r>
            <a:r>
              <a:rPr lang="en-US" dirty="0" smtClean="0"/>
              <a:t> in your Org.</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52</a:t>
            </a:fld>
            <a:endParaRPr lang="en-US"/>
          </a:p>
        </p:txBody>
      </p:sp>
    </p:spTree>
    <p:extLst>
      <p:ext uri="{BB962C8B-B14F-4D97-AF65-F5344CB8AC3E}">
        <p14:creationId xmlns:p14="http://schemas.microsoft.com/office/powerpoint/2010/main" val="802840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7955"/>
            <a:ext cx="10515600" cy="600075"/>
          </a:xfrm>
        </p:spPr>
        <p:txBody>
          <a:bodyPr/>
          <a:lstStyle/>
          <a:p>
            <a:r>
              <a:rPr lang="en-US" dirty="0" smtClean="0"/>
              <a:t>   Relationship</a:t>
            </a:r>
            <a:endParaRPr lang="en-US" dirty="0"/>
          </a:p>
        </p:txBody>
      </p:sp>
      <p:sp>
        <p:nvSpPr>
          <p:cNvPr id="3" name="Content Placeholder 2"/>
          <p:cNvSpPr>
            <a:spLocks noGrp="1"/>
          </p:cNvSpPr>
          <p:nvPr>
            <p:ph idx="1"/>
          </p:nvPr>
        </p:nvSpPr>
        <p:spPr>
          <a:xfrm>
            <a:off x="804328" y="1645061"/>
            <a:ext cx="10515600" cy="5094406"/>
          </a:xfrm>
        </p:spPr>
        <p:txBody>
          <a:bodyPr>
            <a:normAutofit/>
          </a:bodyPr>
          <a:lstStyle/>
          <a:p>
            <a:pPr marL="0" indent="0">
              <a:buNone/>
            </a:pPr>
            <a:r>
              <a:rPr lang="en-US" dirty="0" smtClean="0"/>
              <a:t>A</a:t>
            </a:r>
            <a:r>
              <a:rPr lang="en-US" dirty="0"/>
              <a:t> relationship is any association, linkage, </a:t>
            </a:r>
            <a:r>
              <a:rPr lang="en-US" dirty="0" smtClean="0"/>
              <a:t>or</a:t>
            </a:r>
            <a:r>
              <a:rPr lang="en-US" dirty="0"/>
              <a:t> connection </a:t>
            </a:r>
            <a:r>
              <a:rPr lang="en-US" dirty="0" smtClean="0"/>
              <a:t>between</a:t>
            </a:r>
            <a:r>
              <a:rPr lang="en-US" dirty="0"/>
              <a:t> </a:t>
            </a:r>
            <a:r>
              <a:rPr lang="en-US" dirty="0" smtClean="0"/>
              <a:t>the</a:t>
            </a:r>
            <a:r>
              <a:rPr lang="en-US" dirty="0"/>
              <a:t> </a:t>
            </a:r>
            <a:endParaRPr lang="en-US" dirty="0" smtClean="0"/>
          </a:p>
          <a:p>
            <a:pPr marL="0" indent="0">
              <a:buNone/>
            </a:pPr>
            <a:r>
              <a:rPr lang="en-US" dirty="0" smtClean="0"/>
              <a:t>entities</a:t>
            </a:r>
            <a:r>
              <a:rPr lang="en-US" dirty="0"/>
              <a:t> </a:t>
            </a:r>
            <a:r>
              <a:rPr lang="en-US" dirty="0" smtClean="0"/>
              <a:t>of</a:t>
            </a:r>
            <a:r>
              <a:rPr lang="en-US" dirty="0"/>
              <a:t> interest to the business; it is a </a:t>
            </a:r>
            <a:r>
              <a:rPr lang="en-US" dirty="0" smtClean="0"/>
              <a:t>two-directional</a:t>
            </a:r>
            <a:r>
              <a:rPr lang="en-US" dirty="0"/>
              <a:t>,  </a:t>
            </a:r>
            <a:r>
              <a:rPr lang="en-US" dirty="0" smtClean="0"/>
              <a:t>significant</a:t>
            </a:r>
          </a:p>
          <a:p>
            <a:pPr marL="0" indent="0">
              <a:buNone/>
            </a:pPr>
            <a:r>
              <a:rPr lang="en-US" dirty="0"/>
              <a:t> </a:t>
            </a:r>
            <a:r>
              <a:rPr lang="en-US" dirty="0" smtClean="0"/>
              <a:t>association</a:t>
            </a:r>
            <a:r>
              <a:rPr lang="en-US" dirty="0"/>
              <a:t> </a:t>
            </a:r>
            <a:r>
              <a:rPr lang="en-US" dirty="0" smtClean="0"/>
              <a:t>between</a:t>
            </a:r>
            <a:r>
              <a:rPr lang="en-US" dirty="0"/>
              <a:t> </a:t>
            </a:r>
            <a:r>
              <a:rPr lang="en-US" dirty="0" smtClean="0"/>
              <a:t>two</a:t>
            </a:r>
            <a:r>
              <a:rPr lang="en-US" dirty="0"/>
              <a:t> </a:t>
            </a:r>
            <a:r>
              <a:rPr lang="en-US" dirty="0" smtClean="0"/>
              <a:t>entities</a:t>
            </a:r>
            <a:r>
              <a:rPr lang="en-US" dirty="0"/>
              <a:t>, or between an entity and itself</a:t>
            </a:r>
            <a:r>
              <a:rPr lang="en-US" dirty="0" smtClean="0"/>
              <a:t>.</a:t>
            </a:r>
          </a:p>
          <a:p>
            <a:pPr marL="0" indent="0">
              <a:buNone/>
            </a:pPr>
            <a:endParaRPr lang="en-US" dirty="0"/>
          </a:p>
          <a:p>
            <a:r>
              <a:rPr lang="en-US" dirty="0" smtClean="0"/>
              <a:t>Salesforce Help:-  </a:t>
            </a:r>
            <a:r>
              <a:rPr lang="en-US" dirty="0" smtClean="0">
                <a:hlinkClick r:id="rId2"/>
              </a:rPr>
              <a:t>https</a:t>
            </a:r>
            <a:r>
              <a:rPr lang="en-US" dirty="0">
                <a:hlinkClick r:id="rId2"/>
              </a:rPr>
              <a:t>://</a:t>
            </a:r>
            <a:r>
              <a:rPr lang="en-US" dirty="0" smtClean="0">
                <a:hlinkClick r:id="rId2"/>
              </a:rPr>
              <a:t>help.salesforce.com/articleView?id=overview_of_custom_object_relationships.htm&amp;type=0&amp;language=en_US&amp;release=204.16</a:t>
            </a:r>
            <a:endParaRPr lang="en-US" dirty="0" smtClean="0"/>
          </a:p>
          <a:p>
            <a:r>
              <a:rPr lang="en-US" dirty="0" smtClean="0"/>
              <a:t>YouTube:-  </a:t>
            </a:r>
            <a:r>
              <a:rPr lang="en-US" dirty="0">
                <a:hlinkClick r:id="rId3"/>
              </a:rPr>
              <a:t>https://</a:t>
            </a:r>
            <a:r>
              <a:rPr lang="en-US" dirty="0" smtClean="0">
                <a:hlinkClick r:id="rId3"/>
              </a:rPr>
              <a:t>www.Youtube.com/watch?v=32ebJH5HK7I</a:t>
            </a:r>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53</a:t>
            </a:fld>
            <a:endParaRPr lang="en-US"/>
          </a:p>
        </p:txBody>
      </p:sp>
    </p:spTree>
    <p:extLst>
      <p:ext uri="{BB962C8B-B14F-4D97-AF65-F5344CB8AC3E}">
        <p14:creationId xmlns:p14="http://schemas.microsoft.com/office/powerpoint/2010/main" val="4069674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474307"/>
            <a:ext cx="10515600" cy="600075"/>
          </a:xfrm>
        </p:spPr>
        <p:txBody>
          <a:bodyPr/>
          <a:lstStyle/>
          <a:p>
            <a:r>
              <a:rPr lang="en-US" dirty="0"/>
              <a:t> </a:t>
            </a:r>
            <a:r>
              <a:rPr lang="en-US" dirty="0" smtClean="0"/>
              <a:t> Type of Relationships</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54</a:t>
            </a:fld>
            <a:endParaRPr lang="en-US"/>
          </a:p>
        </p:txBody>
      </p:sp>
      <p:sp>
        <p:nvSpPr>
          <p:cNvPr id="6" name="Rectangle 1"/>
          <p:cNvSpPr>
            <a:spLocks noGrp="1" noChangeArrowheads="1"/>
          </p:cNvSpPr>
          <p:nvPr>
            <p:ph idx="1"/>
          </p:nvPr>
        </p:nvSpPr>
        <p:spPr bwMode="auto">
          <a:xfrm>
            <a:off x="1029269" y="1273436"/>
            <a:ext cx="11204421" cy="48330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872" tIns="88872" rIns="88872" bIns="88872" numCol="1" anchor="ctr" anchorCtr="0" compatLnSpc="1">
            <a:prstTxWarp prst="textNoShape">
              <a:avLst/>
            </a:prstTxWarp>
            <a:spAutoFit/>
          </a:bodyPr>
          <a:lstStyle/>
          <a:p>
            <a:pPr marL="0" marR="0" lvl="1" indent="0" fontAlgn="base">
              <a:spcBef>
                <a:spcPts val="0"/>
              </a:spcBef>
              <a:spcAft>
                <a:spcPct val="0"/>
              </a:spcAft>
              <a:buClrTx/>
              <a:buSzTx/>
              <a:buNone/>
              <a:tabLst/>
            </a:pPr>
            <a:r>
              <a:rPr lang="en-US" sz="1600" b="1" dirty="0"/>
              <a:t>Lookup (1:n</a:t>
            </a:r>
            <a:r>
              <a:rPr lang="en-US" sz="1600" b="1" dirty="0" smtClean="0"/>
              <a:t>):  </a:t>
            </a:r>
            <a:r>
              <a:rPr lang="en-US" sz="1600" dirty="0" smtClean="0"/>
              <a:t>It </a:t>
            </a:r>
            <a:r>
              <a:rPr lang="en-US" sz="1600" dirty="0"/>
              <a:t>l</a:t>
            </a:r>
            <a:r>
              <a:rPr lang="en-US" altLang="en-US" sz="1600" dirty="0"/>
              <a:t>inks two objects together.  Lookup relationships are similar to Master-Detail relationships, except they do not </a:t>
            </a:r>
            <a:r>
              <a:rPr lang="en-US" altLang="en-US" sz="1600" dirty="0" smtClean="0"/>
              <a:t>support </a:t>
            </a:r>
            <a:r>
              <a:rPr lang="en-US" altLang="en-US" sz="1600" dirty="0"/>
              <a:t>Sharing or Roll-Up Summary fields.   In t</a:t>
            </a:r>
            <a:r>
              <a:rPr lang="en-US" sz="1600" dirty="0"/>
              <a:t>his type of relationship, you can link two objects together, but has no effect on deletion or </a:t>
            </a:r>
            <a:r>
              <a:rPr lang="en-US" sz="1600" dirty="0" smtClean="0"/>
              <a:t>security.  Unlike </a:t>
            </a:r>
            <a:r>
              <a:rPr lang="en-US" sz="1600" dirty="0"/>
              <a:t>Master-Detail fields, lookup fields are not automatically required. When you define a Lookup relationship, </a:t>
            </a:r>
          </a:p>
          <a:p>
            <a:pPr marL="0" indent="0" fontAlgn="base">
              <a:spcBef>
                <a:spcPts val="0"/>
              </a:spcBef>
              <a:spcAft>
                <a:spcPct val="0"/>
              </a:spcAft>
              <a:buNone/>
            </a:pPr>
            <a:r>
              <a:rPr lang="en-US" sz="1600" dirty="0"/>
              <a:t>data from one object can appear as a custom Related List on Page Layouts for the other Object</a:t>
            </a:r>
            <a:r>
              <a:rPr lang="en-US" sz="1600" dirty="0" smtClean="0"/>
              <a:t>.  We can also create Lookup relationship to same Object, therefore, it become Self Lookup Relationship (E.g.  Account : Accounts).</a:t>
            </a:r>
            <a:endParaRPr lang="en-US" sz="1600" dirty="0"/>
          </a:p>
          <a:p>
            <a:pPr marL="0" lvl="0" indent="0" fontAlgn="base">
              <a:spcBef>
                <a:spcPts val="0"/>
              </a:spcBef>
              <a:spcAft>
                <a:spcPct val="0"/>
              </a:spcAft>
              <a:buNone/>
            </a:pPr>
            <a:endParaRPr lang="en-US" altLang="en-US" sz="1600" dirty="0" smtClean="0"/>
          </a:p>
          <a:p>
            <a:pPr marL="0" lvl="0" indent="0" fontAlgn="base">
              <a:spcBef>
                <a:spcPts val="0"/>
              </a:spcBef>
              <a:spcAft>
                <a:spcPct val="0"/>
              </a:spcAft>
              <a:buNone/>
            </a:pPr>
            <a:r>
              <a:rPr lang="en-US" altLang="en-US" sz="1600" b="1" dirty="0" smtClean="0"/>
              <a:t>Master-detail </a:t>
            </a:r>
            <a:r>
              <a:rPr lang="en-US" sz="1600" b="1" dirty="0"/>
              <a:t>(1:n</a:t>
            </a:r>
            <a:r>
              <a:rPr lang="en-US" sz="1600" b="1" dirty="0" smtClean="0"/>
              <a:t>):  </a:t>
            </a:r>
            <a:r>
              <a:rPr lang="en-US" altLang="en-US" sz="1600" dirty="0" smtClean="0"/>
              <a:t>Closely </a:t>
            </a:r>
            <a:r>
              <a:rPr lang="en-US" altLang="en-US" sz="1600" dirty="0"/>
              <a:t>links Objects together such that the Master Record controls certain behaviors of the Detail and Sub-detail </a:t>
            </a:r>
            <a:r>
              <a:rPr lang="en-US" altLang="en-US" sz="1600" dirty="0" smtClean="0"/>
              <a:t>record.  For </a:t>
            </a:r>
            <a:r>
              <a:rPr lang="en-US" altLang="en-US" sz="1600" dirty="0"/>
              <a:t>example, you can define a </a:t>
            </a:r>
            <a:r>
              <a:rPr lang="en-US" altLang="en-US" sz="1600" dirty="0" smtClean="0"/>
              <a:t>two-object </a:t>
            </a:r>
            <a:r>
              <a:rPr lang="en-US" altLang="en-US" sz="1600" dirty="0"/>
              <a:t>Master-Detail Relationship, such as Account—Expense Report, that extends the </a:t>
            </a:r>
            <a:r>
              <a:rPr lang="en-US" altLang="en-US" sz="1600" dirty="0" smtClean="0"/>
              <a:t>relationship </a:t>
            </a:r>
            <a:r>
              <a:rPr lang="en-US" altLang="en-US" sz="1600" dirty="0"/>
              <a:t>to </a:t>
            </a:r>
            <a:r>
              <a:rPr lang="en-US" altLang="en-US" sz="1600" dirty="0" smtClean="0"/>
              <a:t>  Sub-detail </a:t>
            </a:r>
            <a:r>
              <a:rPr lang="en-US" altLang="en-US" sz="1600" dirty="0"/>
              <a:t>records, such as </a:t>
            </a:r>
            <a:r>
              <a:rPr lang="en-US" altLang="en-US" sz="1600" dirty="0" smtClean="0"/>
              <a:t>Account—Expense </a:t>
            </a:r>
            <a:r>
              <a:rPr lang="en-US" altLang="en-US" sz="1600" dirty="0"/>
              <a:t>Report—Expense Line Item. You can then perform operations across </a:t>
            </a:r>
            <a:r>
              <a:rPr lang="en-US" altLang="en-US" sz="1600" dirty="0" smtClean="0"/>
              <a:t>the   </a:t>
            </a:r>
            <a:r>
              <a:rPr lang="en-US" altLang="en-US" sz="1600" dirty="0"/>
              <a:t>Master—Detail—Sub-detail relationship.  </a:t>
            </a:r>
            <a:r>
              <a:rPr lang="en-US" altLang="en-US" sz="1600" dirty="0" smtClean="0"/>
              <a:t>It </a:t>
            </a:r>
            <a:r>
              <a:rPr lang="en-US" altLang="en-US" sz="1600" dirty="0"/>
              <a:t>is also </a:t>
            </a:r>
            <a:r>
              <a:rPr lang="en-US" sz="1600" dirty="0"/>
              <a:t>a relationship in which the master object controls certain behaviors of the </a:t>
            </a:r>
            <a:r>
              <a:rPr lang="en-US" sz="1600" dirty="0" smtClean="0"/>
              <a:t>Detail object, which </a:t>
            </a:r>
            <a:r>
              <a:rPr lang="en-US" sz="1600" dirty="0"/>
              <a:t>we will explain in detail in </a:t>
            </a:r>
            <a:r>
              <a:rPr lang="en-US" sz="1600" dirty="0" smtClean="0"/>
              <a:t>training.  You </a:t>
            </a:r>
            <a:r>
              <a:rPr lang="en-US" sz="1600" dirty="0"/>
              <a:t>can define Master-Detail relationships between Custom Objects or between a Custom </a:t>
            </a:r>
            <a:r>
              <a:rPr lang="en-US" sz="1600" dirty="0" smtClean="0"/>
              <a:t>Object  and </a:t>
            </a:r>
            <a:r>
              <a:rPr lang="en-US" sz="1600" dirty="0"/>
              <a:t>a Standard Object</a:t>
            </a:r>
            <a:r>
              <a:rPr lang="en-US" sz="1600" dirty="0" smtClean="0"/>
              <a:t>.  However</a:t>
            </a:r>
            <a:r>
              <a:rPr lang="en-US" sz="1600" dirty="0"/>
              <a:t>, the Standard Object cannot be on the Detail side of a relationship with a Custom Object</a:t>
            </a:r>
            <a:r>
              <a:rPr lang="en-US" sz="1600" dirty="0" smtClean="0"/>
              <a:t>.  In addition, you cannot create a Master-Detail relationship in which the User or Lead objects are the Master.</a:t>
            </a:r>
          </a:p>
          <a:p>
            <a:pPr marL="0" indent="0" fontAlgn="base">
              <a:spcBef>
                <a:spcPts val="0"/>
              </a:spcBef>
              <a:spcAft>
                <a:spcPct val="0"/>
              </a:spcAft>
              <a:buNone/>
            </a:pPr>
            <a:endParaRPr lang="en-US" sz="1600" dirty="0"/>
          </a:p>
          <a:p>
            <a:pPr marL="0" indent="0" fontAlgn="base">
              <a:spcBef>
                <a:spcPts val="0"/>
              </a:spcBef>
              <a:spcAft>
                <a:spcPct val="0"/>
              </a:spcAft>
              <a:buNone/>
            </a:pPr>
            <a:r>
              <a:rPr lang="en-US" sz="1600" dirty="0"/>
              <a:t>Behaviors of </a:t>
            </a:r>
            <a:r>
              <a:rPr lang="en-US" sz="1600" dirty="0" smtClean="0"/>
              <a:t>Master-Detail </a:t>
            </a:r>
            <a:r>
              <a:rPr lang="en-US" sz="1600" dirty="0"/>
              <a:t>relationships</a:t>
            </a:r>
            <a:r>
              <a:rPr lang="en-US" sz="1600" dirty="0" smtClean="0"/>
              <a:t>:</a:t>
            </a:r>
          </a:p>
          <a:p>
            <a:pPr marL="0" indent="0" fontAlgn="base">
              <a:spcBef>
                <a:spcPts val="0"/>
              </a:spcBef>
              <a:spcAft>
                <a:spcPct val="0"/>
              </a:spcAft>
              <a:buNone/>
            </a:pPr>
            <a:r>
              <a:rPr lang="en-US" sz="1600" dirty="0" smtClean="0"/>
              <a:t>Deleting </a:t>
            </a:r>
            <a:r>
              <a:rPr lang="en-US" sz="1600" dirty="0"/>
              <a:t>a </a:t>
            </a:r>
            <a:r>
              <a:rPr lang="en-US" sz="1600" dirty="0" smtClean="0"/>
              <a:t>Detail </a:t>
            </a:r>
            <a:r>
              <a:rPr lang="en-US" sz="1600" dirty="0"/>
              <a:t>record moves it to the Recycle Bin and leaves the </a:t>
            </a:r>
            <a:r>
              <a:rPr lang="en-US" sz="1600" dirty="0" smtClean="0"/>
              <a:t>Master </a:t>
            </a:r>
            <a:r>
              <a:rPr lang="en-US" sz="1600" dirty="0"/>
              <a:t>record intact; deleting a </a:t>
            </a:r>
            <a:r>
              <a:rPr lang="en-US" sz="1600" dirty="0" smtClean="0"/>
              <a:t>Master </a:t>
            </a:r>
            <a:r>
              <a:rPr lang="en-US" sz="1600" dirty="0"/>
              <a:t>record also deletes related </a:t>
            </a:r>
            <a:r>
              <a:rPr lang="en-US" sz="1600" dirty="0" smtClean="0"/>
              <a:t>Detail </a:t>
            </a:r>
            <a:r>
              <a:rPr lang="en-US" sz="1600" dirty="0"/>
              <a:t>and </a:t>
            </a:r>
            <a:r>
              <a:rPr lang="en-US" sz="1600" dirty="0" smtClean="0"/>
              <a:t>Sub-detail </a:t>
            </a:r>
            <a:r>
              <a:rPr lang="en-US" sz="1600" dirty="0"/>
              <a:t>records. Undeleting a </a:t>
            </a:r>
            <a:r>
              <a:rPr lang="en-US" sz="1600" dirty="0" smtClean="0"/>
              <a:t>Detail </a:t>
            </a:r>
            <a:r>
              <a:rPr lang="en-US" sz="1600" dirty="0"/>
              <a:t>record restores it, and undeleting a </a:t>
            </a:r>
            <a:r>
              <a:rPr lang="en-US" sz="1600" dirty="0" smtClean="0"/>
              <a:t>Master </a:t>
            </a:r>
            <a:r>
              <a:rPr lang="en-US" sz="1600" dirty="0"/>
              <a:t>record also undeletes related </a:t>
            </a:r>
            <a:r>
              <a:rPr lang="en-US" sz="1600" dirty="0" smtClean="0"/>
              <a:t>Detail </a:t>
            </a:r>
            <a:r>
              <a:rPr lang="en-US" sz="1600" dirty="0"/>
              <a:t>and </a:t>
            </a:r>
            <a:r>
              <a:rPr lang="en-US" sz="1600" dirty="0" smtClean="0"/>
              <a:t>Sub-detail </a:t>
            </a:r>
            <a:r>
              <a:rPr lang="en-US" sz="1600" dirty="0"/>
              <a:t>records. However, if you delete a </a:t>
            </a:r>
            <a:r>
              <a:rPr lang="en-US" sz="1600" dirty="0" smtClean="0"/>
              <a:t>Detail </a:t>
            </a:r>
            <a:r>
              <a:rPr lang="en-US" sz="1600" dirty="0"/>
              <a:t>record and later, separately, delete its master record, you cannot undelete the </a:t>
            </a:r>
            <a:r>
              <a:rPr lang="en-US" sz="1600" dirty="0" smtClean="0"/>
              <a:t>Detail </a:t>
            </a:r>
            <a:r>
              <a:rPr lang="en-US" sz="1600" dirty="0"/>
              <a:t>record, as it no longer has a </a:t>
            </a:r>
            <a:r>
              <a:rPr lang="en-US" sz="1600" dirty="0" smtClean="0"/>
              <a:t>Master </a:t>
            </a:r>
            <a:r>
              <a:rPr lang="en-US" sz="1600" dirty="0"/>
              <a:t>record to relate to</a:t>
            </a:r>
            <a:r>
              <a:rPr lang="en-US" sz="1600" dirty="0" smtClean="0"/>
              <a:t>.</a:t>
            </a:r>
          </a:p>
          <a:p>
            <a:pPr marL="0" indent="0" fontAlgn="base">
              <a:spcBef>
                <a:spcPts val="0"/>
              </a:spcBef>
              <a:spcAft>
                <a:spcPct val="0"/>
              </a:spcAft>
              <a:buNone/>
            </a:pPr>
            <a:endParaRPr lang="en-US" sz="1600" dirty="0"/>
          </a:p>
          <a:p>
            <a:pPr marL="0" indent="0" fontAlgn="base">
              <a:spcBef>
                <a:spcPts val="0"/>
              </a:spcBef>
              <a:spcAft>
                <a:spcPct val="0"/>
              </a:spcAft>
              <a:buNone/>
            </a:pPr>
            <a:r>
              <a:rPr lang="en-US" sz="1600" dirty="0" smtClean="0"/>
              <a:t>There are few more behaviors of Master-Details relationships, which we will explain in brief.</a:t>
            </a:r>
            <a:endParaRPr lang="en-US" sz="1600" dirty="0"/>
          </a:p>
        </p:txBody>
      </p:sp>
    </p:spTree>
    <p:extLst>
      <p:ext uri="{BB962C8B-B14F-4D97-AF65-F5344CB8AC3E}">
        <p14:creationId xmlns:p14="http://schemas.microsoft.com/office/powerpoint/2010/main" val="19268240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505" y="532550"/>
            <a:ext cx="10515600" cy="600075"/>
          </a:xfrm>
        </p:spPr>
        <p:txBody>
          <a:bodyPr/>
          <a:lstStyle/>
          <a:p>
            <a:r>
              <a:rPr lang="en-US" dirty="0" smtClean="0"/>
              <a:t>  Continued…</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55</a:t>
            </a:fld>
            <a:endParaRPr lang="en-US"/>
          </a:p>
        </p:txBody>
      </p:sp>
      <p:sp>
        <p:nvSpPr>
          <p:cNvPr id="6" name="Rectangle 1"/>
          <p:cNvSpPr>
            <a:spLocks noGrp="1" noChangeArrowheads="1"/>
          </p:cNvSpPr>
          <p:nvPr>
            <p:ph idx="1"/>
          </p:nvPr>
        </p:nvSpPr>
        <p:spPr bwMode="auto">
          <a:xfrm>
            <a:off x="1059394" y="1136358"/>
            <a:ext cx="11132606" cy="51654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8872" tIns="88872" rIns="88872" bIns="8887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altLang="en-US" sz="1800" b="1" dirty="0" smtClean="0"/>
              <a:t>Many-to-Many (</a:t>
            </a:r>
            <a:r>
              <a:rPr lang="en-US" altLang="en-US" sz="1800" b="1" dirty="0" err="1" smtClean="0"/>
              <a:t>n:n</a:t>
            </a:r>
            <a:r>
              <a:rPr lang="en-US" altLang="en-US" sz="1800" b="1" dirty="0" smtClean="0"/>
              <a:t>) :  </a:t>
            </a:r>
            <a:r>
              <a:rPr lang="en-US" altLang="en-US" sz="1800" dirty="0" smtClean="0"/>
              <a:t>You </a:t>
            </a:r>
            <a:r>
              <a:rPr lang="en-US" altLang="en-US" sz="1800" dirty="0"/>
              <a:t>can use </a:t>
            </a:r>
            <a:r>
              <a:rPr lang="en-US" altLang="en-US" sz="1800" dirty="0" smtClean="0"/>
              <a:t>Master-Detail </a:t>
            </a:r>
            <a:r>
              <a:rPr lang="en-US" altLang="en-US" sz="1800" dirty="0"/>
              <a:t>relationships to model </a:t>
            </a:r>
            <a:r>
              <a:rPr lang="en-US" altLang="en-US" sz="1800" dirty="0" smtClean="0"/>
              <a:t>Many-to-Many </a:t>
            </a:r>
            <a:r>
              <a:rPr lang="en-US" altLang="en-US" sz="1800" dirty="0"/>
              <a:t>relationships between </a:t>
            </a:r>
            <a:endParaRPr lang="en-US" altLang="en-US" sz="1800" dirty="0" smtClean="0"/>
          </a:p>
          <a:p>
            <a:pPr marL="0" lvl="0" indent="0" eaLnBrk="0" fontAlgn="base" hangingPunct="0">
              <a:lnSpc>
                <a:spcPct val="100000"/>
              </a:lnSpc>
              <a:spcBef>
                <a:spcPct val="0"/>
              </a:spcBef>
              <a:spcAft>
                <a:spcPct val="0"/>
              </a:spcAft>
              <a:buNone/>
            </a:pPr>
            <a:r>
              <a:rPr lang="en-US" altLang="en-US" sz="1800" dirty="0" smtClean="0"/>
              <a:t>any </a:t>
            </a:r>
            <a:r>
              <a:rPr lang="en-US" altLang="en-US" sz="1800" dirty="0"/>
              <a:t>two objects. </a:t>
            </a:r>
            <a:r>
              <a:rPr lang="en-US" altLang="en-US" sz="1800" dirty="0" smtClean="0"/>
              <a:t>A Many-to-Many </a:t>
            </a:r>
            <a:r>
              <a:rPr lang="en-US" altLang="en-US" sz="1800" dirty="0"/>
              <a:t>relationship allows each record of one object to be linked to multiple </a:t>
            </a:r>
            <a:endParaRPr lang="en-US" altLang="en-US" sz="1800" dirty="0" smtClean="0"/>
          </a:p>
          <a:p>
            <a:pPr marL="0" lvl="0" indent="0" eaLnBrk="0" fontAlgn="base" hangingPunct="0">
              <a:lnSpc>
                <a:spcPct val="100000"/>
              </a:lnSpc>
              <a:spcBef>
                <a:spcPct val="0"/>
              </a:spcBef>
              <a:spcAft>
                <a:spcPct val="0"/>
              </a:spcAft>
              <a:buNone/>
            </a:pPr>
            <a:r>
              <a:rPr lang="en-US" altLang="en-US" sz="1800" dirty="0" smtClean="0"/>
              <a:t>records </a:t>
            </a:r>
            <a:r>
              <a:rPr lang="en-US" altLang="en-US" sz="1800" dirty="0"/>
              <a:t>from another </a:t>
            </a:r>
            <a:r>
              <a:rPr lang="en-US" altLang="en-US" sz="1800" dirty="0" smtClean="0"/>
              <a:t>object </a:t>
            </a:r>
            <a:r>
              <a:rPr lang="en-US" altLang="en-US" sz="1800" dirty="0"/>
              <a:t>and vice versa. For example, you may have a custom object called </a:t>
            </a:r>
            <a:r>
              <a:rPr lang="en-US" altLang="en-US" sz="1800" dirty="0" smtClean="0"/>
              <a:t>“Bank” </a:t>
            </a:r>
            <a:r>
              <a:rPr lang="en-US" altLang="en-US" sz="1800" dirty="0"/>
              <a:t>that </a:t>
            </a:r>
            <a:endParaRPr lang="en-US" altLang="en-US" sz="1800" dirty="0" smtClean="0"/>
          </a:p>
          <a:p>
            <a:pPr marL="0" lvl="0" indent="0" eaLnBrk="0" fontAlgn="base" hangingPunct="0">
              <a:lnSpc>
                <a:spcPct val="100000"/>
              </a:lnSpc>
              <a:spcBef>
                <a:spcPct val="0"/>
              </a:spcBef>
              <a:spcAft>
                <a:spcPct val="0"/>
              </a:spcAft>
              <a:buNone/>
            </a:pPr>
            <a:r>
              <a:rPr lang="en-US" altLang="en-US" sz="1800" dirty="0" smtClean="0"/>
              <a:t>relates </a:t>
            </a:r>
            <a:r>
              <a:rPr lang="en-US" altLang="en-US" sz="1800" dirty="0"/>
              <a:t>to </a:t>
            </a:r>
            <a:r>
              <a:rPr lang="en-US" altLang="en-US" sz="1800" dirty="0" smtClean="0"/>
              <a:t>Customers object </a:t>
            </a:r>
            <a:r>
              <a:rPr lang="en-US" altLang="en-US" sz="1800" dirty="0"/>
              <a:t>such that a </a:t>
            </a:r>
            <a:r>
              <a:rPr lang="en-US" altLang="en-US" sz="1800" dirty="0" smtClean="0"/>
              <a:t>Bank </a:t>
            </a:r>
            <a:r>
              <a:rPr lang="en-US" altLang="en-US" sz="1800" dirty="0"/>
              <a:t>could be related to multiple </a:t>
            </a:r>
            <a:r>
              <a:rPr lang="en-US" altLang="en-US" sz="1800" dirty="0" smtClean="0"/>
              <a:t>Customer and Customer could also</a:t>
            </a:r>
          </a:p>
          <a:p>
            <a:pPr marL="0" lvl="0" indent="0" eaLnBrk="0" fontAlgn="base" hangingPunct="0">
              <a:lnSpc>
                <a:spcPct val="100000"/>
              </a:lnSpc>
              <a:spcBef>
                <a:spcPct val="0"/>
              </a:spcBef>
              <a:spcAft>
                <a:spcPct val="0"/>
              </a:spcAft>
              <a:buNone/>
            </a:pPr>
            <a:r>
              <a:rPr lang="en-US" altLang="en-US" sz="1800" dirty="0" smtClean="0"/>
              <a:t> </a:t>
            </a:r>
            <a:r>
              <a:rPr lang="en-US" altLang="en-US" sz="1800" dirty="0"/>
              <a:t>be related to multiple </a:t>
            </a:r>
            <a:r>
              <a:rPr lang="en-US" altLang="en-US" sz="1800" dirty="0" smtClean="0"/>
              <a:t>Banks.</a:t>
            </a:r>
          </a:p>
          <a:p>
            <a:pPr marL="0" lvl="0" indent="0" eaLnBrk="0" fontAlgn="base" hangingPunct="0">
              <a:lnSpc>
                <a:spcPct val="100000"/>
              </a:lnSpc>
              <a:spcBef>
                <a:spcPct val="0"/>
              </a:spcBef>
              <a:spcAft>
                <a:spcPct val="0"/>
              </a:spcAft>
              <a:buNone/>
            </a:pP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00"/>
                </a:solidFill>
                <a:effectLst/>
              </a:rPr>
              <a:t>External lookup:  </a:t>
            </a:r>
            <a:r>
              <a:rPr kumimoji="0" lang="en-US" altLang="en-US" sz="1800" b="0" i="0" u="none" strike="noStrike" cap="none" normalizeH="0" baseline="0" dirty="0" smtClean="0">
                <a:ln>
                  <a:noFill/>
                </a:ln>
                <a:solidFill>
                  <a:srgbClr val="333333"/>
                </a:solidFill>
                <a:effectLst/>
              </a:rPr>
              <a:t>An external lookup relationship links a Child Standard, Custom, or External Object to a Parent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rPr>
              <a:t>External object.</a:t>
            </a:r>
            <a:r>
              <a:rPr lang="en-US" altLang="en-US" sz="1800" dirty="0">
                <a:solidFill>
                  <a:srgbClr val="333333"/>
                </a:solidFill>
              </a:rPr>
              <a:t> </a:t>
            </a:r>
            <a:r>
              <a:rPr lang="en-US" altLang="en-US" sz="1800" dirty="0" smtClean="0">
                <a:solidFill>
                  <a:srgbClr val="333333"/>
                </a:solidFill>
              </a:rPr>
              <a:t> </a:t>
            </a:r>
            <a:r>
              <a:rPr kumimoji="0" lang="en-US" altLang="en-US" sz="1800" b="0" i="0" u="none" strike="noStrike" cap="none" normalizeH="0" baseline="0" dirty="0" smtClean="0">
                <a:ln>
                  <a:noFill/>
                </a:ln>
                <a:solidFill>
                  <a:srgbClr val="333333"/>
                </a:solidFill>
                <a:effectLst/>
              </a:rPr>
              <a:t>When you create an External Lookup relationship field, the standard External ID field on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rPr>
              <a:t>Parent External Object is matched against the values of the child’s External lookup relationship field. External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rPr>
              <a:t>field values come from an External Data Source.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00"/>
                </a:solidFill>
                <a:effectLst/>
              </a:rPr>
              <a:t>Indirect lookup:  </a:t>
            </a:r>
            <a:r>
              <a:rPr kumimoji="0" lang="en-US" altLang="en-US" sz="1800" b="0" i="0" u="none" strike="noStrike" cap="none" normalizeH="0" baseline="0" dirty="0" smtClean="0">
                <a:ln>
                  <a:noFill/>
                </a:ln>
                <a:solidFill>
                  <a:srgbClr val="333333"/>
                </a:solidFill>
                <a:effectLst/>
              </a:rPr>
              <a:t>An Indirect Lookup relationship links a Child External object to a Parent Standard or Custom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rPr>
              <a:t>When you create an Indirect Lookup relationship field on an External Object, you specify the Parent Object field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rPr>
              <a:t>and the Child Object field to match and associate records in the relationship.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00"/>
                </a:solidFill>
                <a:effectLst/>
              </a:rPr>
              <a:t>Hierarchical (1:n):  </a:t>
            </a:r>
            <a:r>
              <a:rPr kumimoji="0" lang="en-US" altLang="en-US" sz="1800" b="0" i="0" u="none" strike="noStrike" cap="none" normalizeH="0" baseline="0" dirty="0" smtClean="0">
                <a:ln>
                  <a:noFill/>
                </a:ln>
                <a:solidFill>
                  <a:srgbClr val="333333"/>
                </a:solidFill>
                <a:effectLst/>
              </a:rPr>
              <a:t>A Special Lookup relationship available for only the User Object. It lets Users use a Lookup field to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rPr>
              <a:t>associate one user with another that does not directly or indirectly refer to itself.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rPr>
              <a:t>For example, you can create a Custom Hierarchical Relationship field to store each User's direct Manager.</a:t>
            </a:r>
            <a:endParaRPr kumimoji="0" lang="en-US" altLang="en-US" sz="1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940577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56</a:t>
            </a:fld>
            <a:endParaRPr lang="en-US"/>
          </a:p>
        </p:txBody>
      </p:sp>
      <p:pic>
        <p:nvPicPr>
          <p:cNvPr id="6" name="Picture 5"/>
          <p:cNvPicPr>
            <a:picLocks noChangeAspect="1"/>
          </p:cNvPicPr>
          <p:nvPr/>
        </p:nvPicPr>
        <p:blipFill>
          <a:blip r:embed="rId2"/>
          <a:stretch>
            <a:fillRect/>
          </a:stretch>
        </p:blipFill>
        <p:spPr>
          <a:xfrm>
            <a:off x="804328" y="620120"/>
            <a:ext cx="10552034" cy="568543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835020" y="2347414"/>
            <a:ext cx="6414448" cy="369332"/>
          </a:xfrm>
          <a:prstGeom prst="rect">
            <a:avLst/>
          </a:prstGeom>
          <a:noFill/>
        </p:spPr>
        <p:txBody>
          <a:bodyPr wrap="square" rtlCol="0">
            <a:spAutoFit/>
          </a:bodyPr>
          <a:lstStyle/>
          <a:p>
            <a:r>
              <a:rPr lang="en-US" dirty="0" smtClean="0">
                <a:solidFill>
                  <a:srgbClr val="FF0000"/>
                </a:solidFill>
              </a:rPr>
              <a:t>Lookup Relationship </a:t>
            </a:r>
            <a:r>
              <a:rPr lang="en-US" dirty="0">
                <a:solidFill>
                  <a:srgbClr val="FF0000"/>
                </a:solidFill>
              </a:rPr>
              <a:t>(1:n</a:t>
            </a:r>
            <a:r>
              <a:rPr lang="en-US" dirty="0" smtClean="0">
                <a:solidFill>
                  <a:srgbClr val="FF0000"/>
                </a:solidFill>
              </a:rPr>
              <a:t>):  Account (parent) &amp; Opportunity.</a:t>
            </a:r>
            <a:endParaRPr lang="en-US" dirty="0">
              <a:solidFill>
                <a:srgbClr val="FF0000"/>
              </a:solidFill>
            </a:endParaRPr>
          </a:p>
        </p:txBody>
      </p:sp>
    </p:spTree>
    <p:extLst>
      <p:ext uri="{BB962C8B-B14F-4D97-AF65-F5344CB8AC3E}">
        <p14:creationId xmlns:p14="http://schemas.microsoft.com/office/powerpoint/2010/main" val="614869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57</a:t>
            </a:fld>
            <a:endParaRPr lang="en-US"/>
          </a:p>
        </p:txBody>
      </p:sp>
      <p:pic>
        <p:nvPicPr>
          <p:cNvPr id="6" name="Picture 5"/>
          <p:cNvPicPr>
            <a:picLocks noChangeAspect="1"/>
          </p:cNvPicPr>
          <p:nvPr/>
        </p:nvPicPr>
        <p:blipFill>
          <a:blip r:embed="rId2"/>
          <a:stretch>
            <a:fillRect/>
          </a:stretch>
        </p:blipFill>
        <p:spPr>
          <a:xfrm>
            <a:off x="804328" y="551881"/>
            <a:ext cx="10678685" cy="5753669"/>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4094329" y="2333767"/>
            <a:ext cx="4763069" cy="369332"/>
          </a:xfrm>
          <a:prstGeom prst="rect">
            <a:avLst/>
          </a:prstGeom>
          <a:noFill/>
        </p:spPr>
        <p:txBody>
          <a:bodyPr wrap="square" rtlCol="0">
            <a:spAutoFit/>
          </a:bodyPr>
          <a:lstStyle/>
          <a:p>
            <a:r>
              <a:rPr lang="en-US" dirty="0" smtClean="0">
                <a:solidFill>
                  <a:srgbClr val="FF0000"/>
                </a:solidFill>
              </a:rPr>
              <a:t>Master Details (1:n):  Job Application (parent)</a:t>
            </a:r>
            <a:endParaRPr lang="en-US" dirty="0">
              <a:solidFill>
                <a:srgbClr val="FF0000"/>
              </a:solidFill>
            </a:endParaRPr>
          </a:p>
        </p:txBody>
      </p:sp>
    </p:spTree>
    <p:extLst>
      <p:ext uri="{BB962C8B-B14F-4D97-AF65-F5344CB8AC3E}">
        <p14:creationId xmlns:p14="http://schemas.microsoft.com/office/powerpoint/2010/main" val="1213274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96360"/>
            <a:ext cx="10781732" cy="580919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840353" y="3077789"/>
            <a:ext cx="2948806" cy="646331"/>
          </a:xfrm>
          <a:prstGeom prst="rect">
            <a:avLst/>
          </a:prstGeom>
          <a:noFill/>
        </p:spPr>
        <p:txBody>
          <a:bodyPr wrap="square" rtlCol="0">
            <a:spAutoFit/>
          </a:bodyPr>
          <a:lstStyle/>
          <a:p>
            <a:r>
              <a:rPr lang="en-US" dirty="0" smtClean="0">
                <a:solidFill>
                  <a:srgbClr val="FF0000"/>
                </a:solidFill>
              </a:rPr>
              <a:t>Detail - Junction Object</a:t>
            </a:r>
          </a:p>
          <a:p>
            <a:r>
              <a:rPr lang="en-US" dirty="0" smtClean="0">
                <a:solidFill>
                  <a:srgbClr val="FF0000"/>
                </a:solidFill>
              </a:rPr>
              <a:t>     Banks &amp; Customer</a:t>
            </a:r>
            <a:endParaRPr lang="en-US" dirty="0">
              <a:solidFill>
                <a:srgbClr val="FF0000"/>
              </a:solidFill>
            </a:endParaRPr>
          </a:p>
        </p:txBody>
      </p:sp>
      <p:sp>
        <p:nvSpPr>
          <p:cNvPr id="7" name="Rectangle 6"/>
          <p:cNvSpPr/>
          <p:nvPr/>
        </p:nvSpPr>
        <p:spPr>
          <a:xfrm>
            <a:off x="3437467" y="2285502"/>
            <a:ext cx="2643116" cy="369332"/>
          </a:xfrm>
          <a:prstGeom prst="rect">
            <a:avLst/>
          </a:prstGeom>
        </p:spPr>
        <p:txBody>
          <a:bodyPr wrap="square">
            <a:spAutoFit/>
          </a:bodyPr>
          <a:lstStyle/>
          <a:p>
            <a:r>
              <a:rPr lang="en-US" dirty="0" smtClean="0">
                <a:solidFill>
                  <a:srgbClr val="FF0000"/>
                </a:solidFill>
              </a:rPr>
              <a:t>Master 1 – Bank (parent)</a:t>
            </a:r>
            <a:endParaRPr lang="en-US" dirty="0"/>
          </a:p>
        </p:txBody>
      </p:sp>
      <p:sp>
        <p:nvSpPr>
          <p:cNvPr id="8" name="Rectangle 7"/>
          <p:cNvSpPr/>
          <p:nvPr/>
        </p:nvSpPr>
        <p:spPr>
          <a:xfrm>
            <a:off x="8693625" y="2344208"/>
            <a:ext cx="2388357" cy="369332"/>
          </a:xfrm>
          <a:prstGeom prst="rect">
            <a:avLst/>
          </a:prstGeom>
        </p:spPr>
        <p:txBody>
          <a:bodyPr wrap="square">
            <a:spAutoFit/>
          </a:bodyPr>
          <a:lstStyle/>
          <a:p>
            <a:r>
              <a:rPr lang="en-US" dirty="0" smtClean="0">
                <a:solidFill>
                  <a:srgbClr val="FF0000"/>
                </a:solidFill>
              </a:rPr>
              <a:t>Master 2 - Customer</a:t>
            </a:r>
            <a:endParaRPr lang="en-US" dirty="0"/>
          </a:p>
        </p:txBody>
      </p:sp>
      <p:sp>
        <p:nvSpPr>
          <p:cNvPr id="9" name="TextBox 8"/>
          <p:cNvSpPr txBox="1"/>
          <p:nvPr/>
        </p:nvSpPr>
        <p:spPr>
          <a:xfrm>
            <a:off x="4431666" y="1889359"/>
            <a:ext cx="5766180" cy="369332"/>
          </a:xfrm>
          <a:prstGeom prst="rect">
            <a:avLst/>
          </a:prstGeom>
          <a:noFill/>
        </p:spPr>
        <p:txBody>
          <a:bodyPr wrap="square" rtlCol="0">
            <a:spAutoFit/>
          </a:bodyPr>
          <a:lstStyle/>
          <a:p>
            <a:r>
              <a:rPr lang="en-US" altLang="en-US" dirty="0" smtClean="0">
                <a:solidFill>
                  <a:srgbClr val="FF0000"/>
                </a:solidFill>
              </a:rPr>
              <a:t>Master Details (</a:t>
            </a:r>
            <a:r>
              <a:rPr lang="en-US" altLang="en-US" dirty="0" err="1" smtClean="0">
                <a:solidFill>
                  <a:srgbClr val="FF0000"/>
                </a:solidFill>
              </a:rPr>
              <a:t>n:n</a:t>
            </a:r>
            <a:r>
              <a:rPr lang="en-US" altLang="en-US" dirty="0" smtClean="0">
                <a:solidFill>
                  <a:srgbClr val="FF0000"/>
                </a:solidFill>
              </a:rPr>
              <a:t>):  Many-to-Many or Junction Object</a:t>
            </a:r>
            <a:endParaRPr lang="en-US" dirty="0">
              <a:solidFill>
                <a:srgbClr val="FF0000"/>
              </a:solidFill>
            </a:endParaRPr>
          </a:p>
        </p:txBody>
      </p:sp>
    </p:spTree>
    <p:extLst>
      <p:ext uri="{BB962C8B-B14F-4D97-AF65-F5344CB8AC3E}">
        <p14:creationId xmlns:p14="http://schemas.microsoft.com/office/powerpoint/2010/main" val="1131036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6" y="589253"/>
            <a:ext cx="10515600" cy="4351338"/>
          </a:xfrm>
        </p:spPr>
        <p:txBody>
          <a:bodyPr>
            <a:normAutofit lnSpcReduction="10000"/>
          </a:bodyPr>
          <a:lstStyle/>
          <a:p>
            <a:pPr marL="0" indent="0">
              <a:buNone/>
            </a:pPr>
            <a:r>
              <a:rPr lang="en-US" dirty="0" smtClean="0"/>
              <a:t>  Exercise:-</a:t>
            </a:r>
          </a:p>
          <a:p>
            <a:pPr marL="0" indent="0">
              <a:buNone/>
            </a:pPr>
            <a:endParaRPr lang="en-US" dirty="0"/>
          </a:p>
          <a:p>
            <a:pPr marL="514350" indent="-514350">
              <a:buAutoNum type="arabicPeriod"/>
            </a:pPr>
            <a:r>
              <a:rPr lang="en-US" dirty="0" smtClean="0"/>
              <a:t>Create 2 Lookup Relationship between One Standard Object and   One Custom Object and vice versa.</a:t>
            </a:r>
          </a:p>
          <a:p>
            <a:pPr marL="514350" indent="-514350">
              <a:buAutoNum type="arabicPeriod"/>
            </a:pPr>
            <a:r>
              <a:rPr lang="en-US" dirty="0" smtClean="0"/>
              <a:t>Create 1 Self Lookup Relationship on Custom Object.</a:t>
            </a:r>
          </a:p>
          <a:p>
            <a:pPr marL="514350" indent="-514350">
              <a:buAutoNum type="arabicPeriod"/>
            </a:pPr>
            <a:r>
              <a:rPr lang="en-US" dirty="0" smtClean="0"/>
              <a:t>Create Master Details Relationship (1:n) to Custom Object.</a:t>
            </a:r>
          </a:p>
          <a:p>
            <a:pPr marL="514350" indent="-514350">
              <a:buAutoNum type="arabicPeriod"/>
            </a:pPr>
            <a:r>
              <a:rPr lang="en-US" dirty="0" smtClean="0"/>
              <a:t>Create 1 Many-to-Many :  Master </a:t>
            </a:r>
            <a:r>
              <a:rPr lang="en-US" dirty="0"/>
              <a:t>Details Relationship </a:t>
            </a:r>
            <a:r>
              <a:rPr lang="en-US" dirty="0" smtClean="0"/>
              <a:t>(</a:t>
            </a:r>
            <a:r>
              <a:rPr lang="en-US" dirty="0" err="1" smtClean="0"/>
              <a:t>n:n</a:t>
            </a:r>
            <a:r>
              <a:rPr lang="en-US" dirty="0" smtClean="0"/>
              <a:t>) or Junction Object between Standard and Custom Object.</a:t>
            </a:r>
          </a:p>
          <a:p>
            <a:pPr marL="514350" indent="-514350">
              <a:buFont typeface="Arial" panose="020B0604020202020204" pitchFamily="34" charset="0"/>
              <a:buAutoNum type="arabicPeriod"/>
            </a:pPr>
            <a:r>
              <a:rPr lang="en-US" dirty="0"/>
              <a:t>Create 1 Many-to-Many :  Master Details Relationship (</a:t>
            </a:r>
            <a:r>
              <a:rPr lang="en-US" dirty="0" err="1"/>
              <a:t>n:n</a:t>
            </a:r>
            <a:r>
              <a:rPr lang="en-US" dirty="0"/>
              <a:t>) or Junction Object between </a:t>
            </a:r>
            <a:r>
              <a:rPr lang="en-US" dirty="0" smtClean="0"/>
              <a:t>Custom Object and Standard Object.</a:t>
            </a:r>
            <a:endParaRPr lang="en-US" dirty="0"/>
          </a:p>
          <a:p>
            <a:pPr marL="514350" indent="-514350">
              <a:buAutoNum type="arabicPeriod"/>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59</a:t>
            </a:fld>
            <a:endParaRPr lang="en-US"/>
          </a:p>
        </p:txBody>
      </p:sp>
    </p:spTree>
    <p:extLst>
      <p:ext uri="{BB962C8B-B14F-4D97-AF65-F5344CB8AC3E}">
        <p14:creationId xmlns:p14="http://schemas.microsoft.com/office/powerpoint/2010/main" val="4257452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30558" y="6356348"/>
            <a:ext cx="4114800" cy="365125"/>
          </a:xfrm>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a:xfrm>
            <a:off x="0" y="6356348"/>
            <a:ext cx="2743200" cy="365125"/>
          </a:xfrm>
        </p:spPr>
        <p:txBody>
          <a:bodyPr/>
          <a:lstStyle/>
          <a:p>
            <a:fld id="{28FB983F-084D-4DA7-AABC-3CDAF90E0807}" type="slidenum">
              <a:rPr lang="en-US" smtClean="0"/>
              <a:t>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85" y="287158"/>
            <a:ext cx="10207580" cy="6069190"/>
          </a:xfrm>
          <a:prstGeom prst="rect">
            <a:avLst/>
          </a:prstGeom>
        </p:spPr>
      </p:pic>
    </p:spTree>
    <p:extLst>
      <p:ext uri="{BB962C8B-B14F-4D97-AF65-F5344CB8AC3E}">
        <p14:creationId xmlns:p14="http://schemas.microsoft.com/office/powerpoint/2010/main" val="13415150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487954"/>
            <a:ext cx="10515600" cy="600075"/>
          </a:xfrm>
        </p:spPr>
        <p:txBody>
          <a:bodyPr/>
          <a:lstStyle/>
          <a:p>
            <a:r>
              <a:rPr lang="en-US" dirty="0" smtClean="0"/>
              <a:t>  Schema Builder</a:t>
            </a:r>
            <a:endParaRPr lang="en-US" dirty="0"/>
          </a:p>
        </p:txBody>
      </p:sp>
      <p:sp>
        <p:nvSpPr>
          <p:cNvPr id="3" name="Content Placeholder 2"/>
          <p:cNvSpPr>
            <a:spLocks noGrp="1"/>
          </p:cNvSpPr>
          <p:nvPr>
            <p:ph idx="1"/>
          </p:nvPr>
        </p:nvSpPr>
        <p:spPr>
          <a:xfrm>
            <a:off x="933735" y="1521120"/>
            <a:ext cx="10515600" cy="4784430"/>
          </a:xfrm>
        </p:spPr>
        <p:txBody>
          <a:bodyPr>
            <a:normAutofit/>
          </a:bodyPr>
          <a:lstStyle/>
          <a:p>
            <a:pPr marL="0" indent="0">
              <a:buNone/>
            </a:pPr>
            <a:r>
              <a:rPr lang="en-US" dirty="0"/>
              <a:t>The </a:t>
            </a:r>
            <a:r>
              <a:rPr lang="en-US" dirty="0" smtClean="0"/>
              <a:t>Element tab’s drag-and-drop </a:t>
            </a:r>
            <a:r>
              <a:rPr lang="en-US" dirty="0"/>
              <a:t>interface lets you easily add a </a:t>
            </a:r>
            <a:r>
              <a:rPr lang="en-US" dirty="0" smtClean="0"/>
              <a:t>Custom Object </a:t>
            </a:r>
            <a:r>
              <a:rPr lang="en-US" dirty="0"/>
              <a:t>or </a:t>
            </a:r>
            <a:r>
              <a:rPr lang="en-US" dirty="0" smtClean="0"/>
              <a:t>New Field</a:t>
            </a:r>
            <a:r>
              <a:rPr lang="en-US" dirty="0"/>
              <a:t>, and saves the layout of your schema any time you move an </a:t>
            </a:r>
            <a:r>
              <a:rPr lang="en-US" dirty="0" smtClean="0"/>
              <a:t>Object</a:t>
            </a:r>
            <a:r>
              <a:rPr lang="en-US" dirty="0"/>
              <a:t>. Schema </a:t>
            </a:r>
            <a:r>
              <a:rPr lang="en-US" dirty="0" smtClean="0"/>
              <a:t>Builder provides </a:t>
            </a:r>
            <a:r>
              <a:rPr lang="en-US" dirty="0"/>
              <a:t>details such as the field values, required fields, and how objects are related by displaying lookup and master-detail relationships</a:t>
            </a:r>
            <a:r>
              <a:rPr lang="en-US" dirty="0" smtClean="0"/>
              <a:t>.</a:t>
            </a:r>
          </a:p>
          <a:p>
            <a:pPr marL="0" indent="0">
              <a:buNone/>
            </a:pPr>
            <a:endParaRPr lang="en-US" dirty="0"/>
          </a:p>
          <a:p>
            <a:pPr marL="0" indent="0">
              <a:buNone/>
            </a:pPr>
            <a:r>
              <a:rPr lang="en-US" dirty="0" smtClean="0"/>
              <a:t>Salesforce Help:-  </a:t>
            </a:r>
            <a:r>
              <a:rPr lang="en-US" dirty="0">
                <a:hlinkClick r:id="rId2"/>
              </a:rPr>
              <a:t>https://</a:t>
            </a:r>
            <a:r>
              <a:rPr lang="en-US" dirty="0" smtClean="0">
                <a:hlinkClick r:id="rId2"/>
              </a:rPr>
              <a:t>help.salesforce.com/articleView?id=schema_builder.htm&amp;type=0</a:t>
            </a:r>
            <a:endParaRPr lang="en-US" dirty="0" smtClean="0"/>
          </a:p>
          <a:p>
            <a:pPr marL="0" indent="0">
              <a:buNone/>
            </a:pPr>
            <a:r>
              <a:rPr lang="en-US" dirty="0" smtClean="0"/>
              <a:t>YouTube:-  </a:t>
            </a:r>
            <a:r>
              <a:rPr lang="en-US" dirty="0">
                <a:hlinkClick r:id="rId3"/>
              </a:rPr>
              <a:t>https://</a:t>
            </a:r>
            <a:r>
              <a:rPr lang="en-US" dirty="0" smtClean="0">
                <a:hlinkClick r:id="rId3"/>
              </a:rPr>
              <a:t>www.youtube.com/watch?v=Q8JA6syQ90A</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60</a:t>
            </a:fld>
            <a:endParaRPr lang="en-US"/>
          </a:p>
        </p:txBody>
      </p:sp>
    </p:spTree>
    <p:extLst>
      <p:ext uri="{BB962C8B-B14F-4D97-AF65-F5344CB8AC3E}">
        <p14:creationId xmlns:p14="http://schemas.microsoft.com/office/powerpoint/2010/main" val="27090809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61</a:t>
            </a:fld>
            <a:endParaRPr lang="en-US"/>
          </a:p>
        </p:txBody>
      </p:sp>
      <p:pic>
        <p:nvPicPr>
          <p:cNvPr id="6" name="Picture 5"/>
          <p:cNvPicPr>
            <a:picLocks noChangeAspect="1"/>
          </p:cNvPicPr>
          <p:nvPr/>
        </p:nvPicPr>
        <p:blipFill>
          <a:blip r:embed="rId2"/>
          <a:stretch>
            <a:fillRect/>
          </a:stretch>
        </p:blipFill>
        <p:spPr>
          <a:xfrm>
            <a:off x="804328" y="620120"/>
            <a:ext cx="10552034" cy="568543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1849964" y="4352935"/>
            <a:ext cx="2134430" cy="369332"/>
          </a:xfrm>
          <a:prstGeom prst="rect">
            <a:avLst/>
          </a:prstGeom>
        </p:spPr>
        <p:txBody>
          <a:bodyPr wrap="none">
            <a:spAutoFit/>
          </a:bodyPr>
          <a:lstStyle/>
          <a:p>
            <a:r>
              <a:rPr lang="en-US" dirty="0">
                <a:solidFill>
                  <a:srgbClr val="FF0000"/>
                </a:solidFill>
              </a:rPr>
              <a:t>Lookup Relationship </a:t>
            </a:r>
            <a:endParaRPr lang="en-US" dirty="0"/>
          </a:p>
        </p:txBody>
      </p:sp>
      <p:cxnSp>
        <p:nvCxnSpPr>
          <p:cNvPr id="10" name="Straight Arrow Connector 9"/>
          <p:cNvCxnSpPr/>
          <p:nvPr/>
        </p:nvCxnSpPr>
        <p:spPr>
          <a:xfrm>
            <a:off x="3875964" y="4537601"/>
            <a:ext cx="50496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49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82712"/>
            <a:ext cx="10781732" cy="580919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782794" y="2721872"/>
            <a:ext cx="2747056" cy="369332"/>
          </a:xfrm>
          <a:prstGeom prst="rect">
            <a:avLst/>
          </a:prstGeom>
          <a:noFill/>
        </p:spPr>
        <p:txBody>
          <a:bodyPr wrap="square" rtlCol="0">
            <a:spAutoFit/>
          </a:bodyPr>
          <a:lstStyle/>
          <a:p>
            <a:r>
              <a:rPr lang="en-US" altLang="en-US" dirty="0" smtClean="0">
                <a:solidFill>
                  <a:srgbClr val="FF0000"/>
                </a:solidFill>
              </a:rPr>
              <a:t>Master Detail Relationship</a:t>
            </a:r>
            <a:endParaRPr lang="en-US" dirty="0">
              <a:solidFill>
                <a:srgbClr val="FF0000"/>
              </a:solidFill>
            </a:endParaRPr>
          </a:p>
        </p:txBody>
      </p:sp>
      <p:cxnSp>
        <p:nvCxnSpPr>
          <p:cNvPr id="10" name="Straight Arrow Connector 9"/>
          <p:cNvCxnSpPr/>
          <p:nvPr/>
        </p:nvCxnSpPr>
        <p:spPr>
          <a:xfrm>
            <a:off x="7888406" y="3091204"/>
            <a:ext cx="532263" cy="6482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782794" y="3091204"/>
            <a:ext cx="263164" cy="457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1102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626" y="589253"/>
            <a:ext cx="10515600" cy="4351338"/>
          </a:xfrm>
        </p:spPr>
        <p:txBody>
          <a:bodyPr>
            <a:normAutofit/>
          </a:bodyPr>
          <a:lstStyle/>
          <a:p>
            <a:pPr marL="0" indent="0">
              <a:buNone/>
            </a:pPr>
            <a:r>
              <a:rPr lang="en-US" dirty="0" smtClean="0"/>
              <a:t>  Exercise:-</a:t>
            </a:r>
          </a:p>
          <a:p>
            <a:pPr marL="0" indent="0">
              <a:buNone/>
            </a:pPr>
            <a:endParaRPr lang="en-US" dirty="0" smtClean="0"/>
          </a:p>
          <a:p>
            <a:pPr marL="0" indent="0">
              <a:buNone/>
            </a:pPr>
            <a:r>
              <a:rPr lang="en-US" dirty="0" smtClean="0"/>
              <a:t>Create New Custom Object from Schema Builder and add several fields in it.</a:t>
            </a:r>
            <a:endParaRPr lang="en-US" dirty="0"/>
          </a:p>
          <a:p>
            <a:pPr marL="514350" indent="-514350">
              <a:buAutoNum type="arabicPeriod"/>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63</a:t>
            </a:fld>
            <a:endParaRPr lang="en-US"/>
          </a:p>
        </p:txBody>
      </p:sp>
    </p:spTree>
    <p:extLst>
      <p:ext uri="{BB962C8B-B14F-4D97-AF65-F5344CB8AC3E}">
        <p14:creationId xmlns:p14="http://schemas.microsoft.com/office/powerpoint/2010/main" val="11627295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28898"/>
            <a:ext cx="10515600" cy="600075"/>
          </a:xfrm>
        </p:spPr>
        <p:txBody>
          <a:bodyPr/>
          <a:lstStyle/>
          <a:p>
            <a:r>
              <a:rPr lang="en-US" dirty="0" smtClean="0"/>
              <a:t>  Fields</a:t>
            </a:r>
            <a:endParaRPr lang="en-US" dirty="0"/>
          </a:p>
        </p:txBody>
      </p:sp>
      <p:sp>
        <p:nvSpPr>
          <p:cNvPr id="3" name="Content Placeholder 2"/>
          <p:cNvSpPr>
            <a:spLocks noGrp="1"/>
          </p:cNvSpPr>
          <p:nvPr>
            <p:ph idx="1"/>
          </p:nvPr>
        </p:nvSpPr>
        <p:spPr>
          <a:xfrm>
            <a:off x="1029269" y="1541592"/>
            <a:ext cx="10515600" cy="4351338"/>
          </a:xfrm>
        </p:spPr>
        <p:txBody>
          <a:bodyPr>
            <a:normAutofit fontScale="55000" lnSpcReduction="20000"/>
          </a:bodyPr>
          <a:lstStyle/>
          <a:p>
            <a:pPr marL="0" indent="0" algn="just">
              <a:buNone/>
            </a:pPr>
            <a:r>
              <a:rPr lang="en-US" dirty="0"/>
              <a:t>A field is an area </a:t>
            </a:r>
            <a:r>
              <a:rPr lang="en-US" dirty="0" smtClean="0"/>
              <a:t>of particular Data Type in </a:t>
            </a:r>
            <a:r>
              <a:rPr lang="en-US" dirty="0"/>
              <a:t>a fixed or known </a:t>
            </a:r>
            <a:r>
              <a:rPr lang="en-US" dirty="0" smtClean="0"/>
              <a:t>location in </a:t>
            </a:r>
            <a:r>
              <a:rPr lang="en-US" dirty="0"/>
              <a:t>a unit of data such as </a:t>
            </a:r>
            <a:r>
              <a:rPr lang="en-US" dirty="0" smtClean="0"/>
              <a:t>a record.</a:t>
            </a:r>
          </a:p>
          <a:p>
            <a:pPr marL="0" indent="0" algn="just">
              <a:buNone/>
            </a:pPr>
            <a:endParaRPr lang="en-US" dirty="0" smtClean="0"/>
          </a:p>
          <a:p>
            <a:pPr marL="0" indent="0" algn="just">
              <a:buNone/>
            </a:pPr>
            <a:r>
              <a:rPr lang="en-US" dirty="0" smtClean="0"/>
              <a:t>Fields </a:t>
            </a:r>
            <a:r>
              <a:rPr lang="en-US" dirty="0"/>
              <a:t>display in a variety of places in the Salesforce user interface, including </a:t>
            </a:r>
            <a:r>
              <a:rPr lang="en-US" dirty="0" smtClean="0"/>
              <a:t>Page Layouts</a:t>
            </a:r>
            <a:r>
              <a:rPr lang="en-US" dirty="0"/>
              <a:t>, </a:t>
            </a:r>
            <a:r>
              <a:rPr lang="en-US" dirty="0" smtClean="0"/>
              <a:t>Related Lists</a:t>
            </a:r>
            <a:r>
              <a:rPr lang="en-US" dirty="0"/>
              <a:t>, </a:t>
            </a:r>
            <a:r>
              <a:rPr lang="en-US" dirty="0" smtClean="0"/>
              <a:t>Search Layouts</a:t>
            </a:r>
            <a:r>
              <a:rPr lang="en-US" dirty="0"/>
              <a:t>, </a:t>
            </a:r>
            <a:r>
              <a:rPr lang="en-US" dirty="0" smtClean="0"/>
              <a:t>List Views</a:t>
            </a:r>
            <a:r>
              <a:rPr lang="en-US" dirty="0"/>
              <a:t>, and </a:t>
            </a:r>
            <a:r>
              <a:rPr lang="en-US" dirty="0" smtClean="0"/>
              <a:t>Reports</a:t>
            </a:r>
            <a:r>
              <a:rPr lang="en-US" dirty="0"/>
              <a:t>. For the majority of the fields, you can </a:t>
            </a:r>
            <a:r>
              <a:rPr lang="en-US" dirty="0" smtClean="0"/>
              <a:t>within Custom Formula fields</a:t>
            </a:r>
            <a:r>
              <a:rPr lang="en-US" dirty="0"/>
              <a:t>, Visualforce </a:t>
            </a:r>
            <a:r>
              <a:rPr lang="en-US" dirty="0" smtClean="0"/>
              <a:t>Pages</a:t>
            </a:r>
            <a:r>
              <a:rPr lang="en-US" dirty="0"/>
              <a:t>, </a:t>
            </a:r>
            <a:r>
              <a:rPr lang="en-US" dirty="0" smtClean="0"/>
              <a:t>Custom Links</a:t>
            </a:r>
            <a:r>
              <a:rPr lang="en-US" dirty="0"/>
              <a:t>, and </a:t>
            </a:r>
            <a:r>
              <a:rPr lang="en-US" dirty="0" smtClean="0"/>
              <a:t>Custom Buttons.</a:t>
            </a:r>
            <a:endParaRPr lang="en-US" dirty="0"/>
          </a:p>
          <a:p>
            <a:pPr marL="0" indent="0" algn="just">
              <a:buNone/>
            </a:pPr>
            <a:endParaRPr lang="en-US" dirty="0" smtClean="0"/>
          </a:p>
          <a:p>
            <a:pPr marL="0" indent="0" algn="just">
              <a:buNone/>
            </a:pPr>
            <a:r>
              <a:rPr lang="en-US" dirty="0" smtClean="0"/>
              <a:t>There are 2 types of fields Standard Fields and Custom Fields.  We cannot delete Standard Fields.</a:t>
            </a:r>
          </a:p>
          <a:p>
            <a:pPr marL="0" indent="0" algn="just">
              <a:buNone/>
            </a:pPr>
            <a:endParaRPr lang="en-US" dirty="0"/>
          </a:p>
          <a:p>
            <a:pPr marL="0" indent="0" algn="just">
              <a:buNone/>
            </a:pPr>
            <a:r>
              <a:rPr lang="en-US" dirty="0"/>
              <a:t>You can create Custom Fields from Setup | Customize | Object Name | Fields and click on ‘New’ under Custom Fields &amp; Relationships or in case of Custom Object, Setup | Create | Object | Object Name | Fields and click on ‘New’ under Custom Fields &amp; Relationships.</a:t>
            </a:r>
          </a:p>
          <a:p>
            <a:pPr marL="0" indent="0" algn="just">
              <a:buNone/>
            </a:pPr>
            <a:endParaRPr lang="en-US" dirty="0"/>
          </a:p>
          <a:p>
            <a:pPr marL="0" indent="0" algn="just">
              <a:buNone/>
            </a:pPr>
            <a:r>
              <a:rPr lang="en-US" dirty="0" smtClean="0"/>
              <a:t>Nature of fields depends upon its Data Type.  Example:- Number, Email, Text, Long Text, Checkbox, </a:t>
            </a:r>
            <a:r>
              <a:rPr lang="en-US" dirty="0" err="1" smtClean="0"/>
              <a:t>etc</a:t>
            </a:r>
            <a:endParaRPr lang="en-US" dirty="0" smtClean="0"/>
          </a:p>
          <a:p>
            <a:pPr marL="0" indent="0" algn="just">
              <a:buNone/>
            </a:pPr>
            <a:endParaRPr lang="en-US" dirty="0" smtClean="0"/>
          </a:p>
          <a:p>
            <a:r>
              <a:rPr lang="en-US" dirty="0" smtClean="0"/>
              <a:t>Salesforce Help:- </a:t>
            </a:r>
            <a:r>
              <a:rPr lang="en-US" dirty="0">
                <a:hlinkClick r:id="rId2"/>
              </a:rPr>
              <a:t>https://help.salesforce.com/articleView?id=adding_fields.htm&amp;type=0&amp;language=en_US&amp;release=204.16#firstQueryMeta=%</a:t>
            </a:r>
            <a:r>
              <a:rPr lang="en-US" dirty="0" smtClean="0">
                <a:hlinkClick r:id="rId2"/>
              </a:rPr>
              <a:t>5Bobject%2520Object%5D</a:t>
            </a:r>
            <a:endParaRPr lang="en-US" dirty="0" smtClean="0"/>
          </a:p>
          <a:p>
            <a:r>
              <a:rPr lang="en-US" dirty="0" smtClean="0"/>
              <a:t>YouTube:- </a:t>
            </a:r>
            <a:r>
              <a:rPr lang="en-US" dirty="0">
                <a:hlinkClick r:id="rId3"/>
              </a:rPr>
              <a:t>https://</a:t>
            </a:r>
            <a:r>
              <a:rPr lang="en-US" dirty="0" smtClean="0">
                <a:hlinkClick r:id="rId3"/>
              </a:rPr>
              <a:t>www.Youtube.com/watch?v=W_rqRwiy8UQ</a:t>
            </a:r>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64</a:t>
            </a:fld>
            <a:endParaRPr lang="en-US"/>
          </a:p>
        </p:txBody>
      </p:sp>
    </p:spTree>
    <p:extLst>
      <p:ext uri="{BB962C8B-B14F-4D97-AF65-F5344CB8AC3E}">
        <p14:creationId xmlns:p14="http://schemas.microsoft.com/office/powerpoint/2010/main" val="31871880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4"/>
            <a:ext cx="10515600" cy="600075"/>
          </a:xfrm>
        </p:spPr>
        <p:txBody>
          <a:bodyPr/>
          <a:lstStyle/>
          <a:p>
            <a:r>
              <a:rPr lang="en-US" dirty="0" smtClean="0"/>
              <a:t>  Continued…</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328" y="1323833"/>
            <a:ext cx="10581761" cy="4703005"/>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65</a:t>
            </a:fld>
            <a:endParaRPr lang="en-US"/>
          </a:p>
        </p:txBody>
      </p:sp>
      <p:sp>
        <p:nvSpPr>
          <p:cNvPr id="7" name="TextBox 6"/>
          <p:cNvSpPr txBox="1"/>
          <p:nvPr/>
        </p:nvSpPr>
        <p:spPr>
          <a:xfrm>
            <a:off x="7165075" y="1842447"/>
            <a:ext cx="3712190" cy="369332"/>
          </a:xfrm>
          <a:prstGeom prst="rect">
            <a:avLst/>
          </a:prstGeom>
          <a:noFill/>
        </p:spPr>
        <p:txBody>
          <a:bodyPr wrap="square" rtlCol="0">
            <a:spAutoFit/>
          </a:bodyPr>
          <a:lstStyle/>
          <a:p>
            <a:r>
              <a:rPr lang="en-US" dirty="0" smtClean="0">
                <a:solidFill>
                  <a:srgbClr val="FF0000"/>
                </a:solidFill>
              </a:rPr>
              <a:t>Different Data Types of Custom Fields</a:t>
            </a:r>
            <a:endParaRPr lang="en-US" dirty="0">
              <a:solidFill>
                <a:srgbClr val="FF0000"/>
              </a:solidFill>
            </a:endParaRPr>
          </a:p>
        </p:txBody>
      </p:sp>
    </p:spTree>
    <p:extLst>
      <p:ext uri="{BB962C8B-B14F-4D97-AF65-F5344CB8AC3E}">
        <p14:creationId xmlns:p14="http://schemas.microsoft.com/office/powerpoint/2010/main" val="3550617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66</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35832"/>
            <a:ext cx="11079669" cy="5969718"/>
          </a:xfrm>
          <a:prstGeom prst="rect">
            <a:avLst/>
          </a:prstGeom>
          <a:ln>
            <a:noFill/>
          </a:ln>
          <a:effectLst>
            <a:outerShdw blurRad="292100" dist="139700" dir="2700000" algn="tl" rotWithShape="0">
              <a:srgbClr val="333333">
                <a:alpha val="65000"/>
              </a:srgbClr>
            </a:outerShdw>
          </a:effectLst>
        </p:spPr>
      </p:pic>
      <p:sp>
        <p:nvSpPr>
          <p:cNvPr id="11" name="Rounded Rectangle 10"/>
          <p:cNvSpPr/>
          <p:nvPr/>
        </p:nvSpPr>
        <p:spPr>
          <a:xfrm>
            <a:off x="7642747" y="4681182"/>
            <a:ext cx="1965277" cy="1774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47212" y="5303266"/>
            <a:ext cx="4073857" cy="646331"/>
          </a:xfrm>
          <a:prstGeom prst="rect">
            <a:avLst/>
          </a:prstGeom>
          <a:noFill/>
        </p:spPr>
        <p:txBody>
          <a:bodyPr wrap="square" rtlCol="0">
            <a:spAutoFit/>
          </a:bodyPr>
          <a:lstStyle/>
          <a:p>
            <a:r>
              <a:rPr lang="en-US" dirty="0" smtClean="0">
                <a:solidFill>
                  <a:srgbClr val="FF0000"/>
                </a:solidFill>
              </a:rPr>
              <a:t>Custom Field with Phone (data type)</a:t>
            </a:r>
          </a:p>
          <a:p>
            <a:r>
              <a:rPr lang="en-US" dirty="0" smtClean="0">
                <a:solidFill>
                  <a:srgbClr val="FF0000"/>
                </a:solidFill>
              </a:rPr>
              <a:t>(rest all fields are Standard Fields)</a:t>
            </a:r>
            <a:endParaRPr lang="en-US" dirty="0">
              <a:solidFill>
                <a:srgbClr val="FF0000"/>
              </a:solidFill>
            </a:endParaRPr>
          </a:p>
        </p:txBody>
      </p:sp>
      <p:cxnSp>
        <p:nvCxnSpPr>
          <p:cNvPr id="14" name="Straight Arrow Connector 13"/>
          <p:cNvCxnSpPr/>
          <p:nvPr/>
        </p:nvCxnSpPr>
        <p:spPr>
          <a:xfrm flipV="1">
            <a:off x="8147713" y="4920149"/>
            <a:ext cx="0" cy="471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3544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4" y="576375"/>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several Custom Fields with correct Data Type.</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67</a:t>
            </a:fld>
            <a:endParaRPr lang="en-US"/>
          </a:p>
        </p:txBody>
      </p:sp>
    </p:spTree>
    <p:extLst>
      <p:ext uri="{BB962C8B-B14F-4D97-AF65-F5344CB8AC3E}">
        <p14:creationId xmlns:p14="http://schemas.microsoft.com/office/powerpoint/2010/main" val="41398269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487955"/>
            <a:ext cx="10515600" cy="600075"/>
          </a:xfrm>
        </p:spPr>
        <p:txBody>
          <a:bodyPr/>
          <a:lstStyle/>
          <a:p>
            <a:r>
              <a:rPr lang="en-US" dirty="0" smtClean="0"/>
              <a:t>  Custom Formula Field</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Formula field is a field where we can use our logic to display respective values depending upon some calculations or some result.  E.g.  What is 10% of Opportunity Amount, etc.</a:t>
            </a:r>
          </a:p>
          <a:p>
            <a:pPr marL="0" indent="0">
              <a:buNone/>
            </a:pPr>
            <a:endParaRPr lang="en-US" dirty="0"/>
          </a:p>
          <a:p>
            <a:pPr marL="0" indent="0">
              <a:buNone/>
            </a:pPr>
            <a:r>
              <a:rPr lang="en-US" dirty="0" smtClean="0"/>
              <a:t>Salesforce Help:-  </a:t>
            </a:r>
            <a:r>
              <a:rPr lang="en-US" dirty="0" smtClean="0">
                <a:hlinkClick r:id="rId2"/>
              </a:rPr>
              <a:t>https</a:t>
            </a:r>
            <a:r>
              <a:rPr lang="en-US" dirty="0">
                <a:hlinkClick r:id="rId2"/>
              </a:rPr>
              <a:t>://help.salesforce.com/articleView?id=customize_formulas.htm&amp;type=0&amp;language=en_US&amp;release=204.16#firstQueryMeta=%</a:t>
            </a:r>
            <a:r>
              <a:rPr lang="en-US" dirty="0" smtClean="0">
                <a:hlinkClick r:id="rId2"/>
              </a:rPr>
              <a:t>5Bobject%2520Object%5D</a:t>
            </a:r>
            <a:endParaRPr lang="en-US" dirty="0" smtClean="0"/>
          </a:p>
          <a:p>
            <a:pPr marL="0" indent="0">
              <a:buNone/>
            </a:pPr>
            <a:r>
              <a:rPr lang="en-US" dirty="0" smtClean="0"/>
              <a:t>YouTube:-  </a:t>
            </a:r>
            <a:r>
              <a:rPr lang="en-US" dirty="0" smtClean="0">
                <a:hlinkClick r:id="rId3"/>
              </a:rPr>
              <a:t>https</a:t>
            </a:r>
            <a:r>
              <a:rPr lang="en-US" dirty="0">
                <a:hlinkClick r:id="rId3"/>
              </a:rPr>
              <a:t>://</a:t>
            </a:r>
            <a:r>
              <a:rPr lang="en-US" dirty="0" smtClean="0">
                <a:hlinkClick r:id="rId3"/>
              </a:rPr>
              <a:t>www.Youtube.com/watch?v=bn3Y8jGFbwE</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68</a:t>
            </a:fld>
            <a:endParaRPr lang="en-US"/>
          </a:p>
        </p:txBody>
      </p:sp>
    </p:spTree>
    <p:extLst>
      <p:ext uri="{BB962C8B-B14F-4D97-AF65-F5344CB8AC3E}">
        <p14:creationId xmlns:p14="http://schemas.microsoft.com/office/powerpoint/2010/main" val="2415598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69</a:t>
            </a:fld>
            <a:endParaRPr lang="en-US"/>
          </a:p>
        </p:txBody>
      </p:sp>
      <p:sp>
        <p:nvSpPr>
          <p:cNvPr id="12" name="TextBox 11"/>
          <p:cNvSpPr txBox="1"/>
          <p:nvPr/>
        </p:nvSpPr>
        <p:spPr>
          <a:xfrm>
            <a:off x="1976197" y="3974160"/>
            <a:ext cx="1838806" cy="646331"/>
          </a:xfrm>
          <a:prstGeom prst="rect">
            <a:avLst/>
          </a:prstGeom>
          <a:noFill/>
        </p:spPr>
        <p:txBody>
          <a:bodyPr wrap="square" rtlCol="0">
            <a:spAutoFit/>
          </a:bodyPr>
          <a:lstStyle/>
          <a:p>
            <a:r>
              <a:rPr lang="en-US" dirty="0" smtClean="0">
                <a:solidFill>
                  <a:srgbClr val="FF0000"/>
                </a:solidFill>
              </a:rPr>
              <a:t>Product in related list</a:t>
            </a:r>
            <a:endParaRPr lang="en-US" dirty="0">
              <a:solidFill>
                <a:srgbClr val="FF0000"/>
              </a:solidFill>
            </a:endParaRPr>
          </a:p>
        </p:txBody>
      </p:sp>
      <p:cxnSp>
        <p:nvCxnSpPr>
          <p:cNvPr id="27" name="Straight Arrow Connector 26"/>
          <p:cNvCxnSpPr/>
          <p:nvPr/>
        </p:nvCxnSpPr>
        <p:spPr>
          <a:xfrm>
            <a:off x="2576945" y="4620491"/>
            <a:ext cx="0" cy="2563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37" y="282818"/>
            <a:ext cx="11178061" cy="6022732"/>
          </a:xfrm>
          <a:prstGeom prst="rect">
            <a:avLst/>
          </a:prstGeom>
          <a:ln>
            <a:noFill/>
          </a:ln>
          <a:effectLst>
            <a:outerShdw blurRad="292100" dist="139700" dir="2700000" algn="tl" rotWithShape="0">
              <a:srgbClr val="333333">
                <a:alpha val="65000"/>
              </a:srgbClr>
            </a:outerShdw>
          </a:effectLst>
        </p:spPr>
      </p:pic>
      <p:sp>
        <p:nvSpPr>
          <p:cNvPr id="3" name="Rounded Rectangle 2"/>
          <p:cNvSpPr/>
          <p:nvPr/>
        </p:nvSpPr>
        <p:spPr>
          <a:xfrm>
            <a:off x="7847462" y="3878626"/>
            <a:ext cx="1337481" cy="1391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57292" y="3763529"/>
            <a:ext cx="2402006" cy="369332"/>
          </a:xfrm>
          <a:prstGeom prst="rect">
            <a:avLst/>
          </a:prstGeom>
          <a:noFill/>
        </p:spPr>
        <p:txBody>
          <a:bodyPr wrap="square" rtlCol="0">
            <a:spAutoFit/>
          </a:bodyPr>
          <a:lstStyle/>
          <a:p>
            <a:r>
              <a:rPr lang="en-US" dirty="0" smtClean="0">
                <a:solidFill>
                  <a:srgbClr val="FF0000"/>
                </a:solidFill>
              </a:rPr>
              <a:t>Custom Formula Field</a:t>
            </a:r>
            <a:endParaRPr lang="en-US" dirty="0">
              <a:solidFill>
                <a:srgbClr val="FF0000"/>
              </a:solidFill>
            </a:endParaRPr>
          </a:p>
        </p:txBody>
      </p:sp>
      <p:cxnSp>
        <p:nvCxnSpPr>
          <p:cNvPr id="9" name="Straight Arrow Connector 8"/>
          <p:cNvCxnSpPr/>
          <p:nvPr/>
        </p:nvCxnSpPr>
        <p:spPr>
          <a:xfrm flipH="1">
            <a:off x="9184943" y="3964504"/>
            <a:ext cx="37234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5003" y="1817780"/>
            <a:ext cx="5472752" cy="923330"/>
          </a:xfrm>
          <a:prstGeom prst="rect">
            <a:avLst/>
          </a:prstGeom>
          <a:noFill/>
        </p:spPr>
        <p:txBody>
          <a:bodyPr wrap="square" rtlCol="0">
            <a:spAutoFit/>
          </a:bodyPr>
          <a:lstStyle/>
          <a:p>
            <a:r>
              <a:rPr lang="en-US" dirty="0" smtClean="0">
                <a:solidFill>
                  <a:srgbClr val="FF0000"/>
                </a:solidFill>
              </a:rPr>
              <a:t>Sample Formula:-</a:t>
            </a:r>
          </a:p>
          <a:p>
            <a:r>
              <a:rPr lang="en-US" dirty="0">
                <a:solidFill>
                  <a:srgbClr val="FF0000"/>
                </a:solidFill>
              </a:rPr>
              <a:t>IF( Amount &lt;49999, "Target </a:t>
            </a:r>
            <a:r>
              <a:rPr lang="en-US" dirty="0" smtClean="0">
                <a:solidFill>
                  <a:srgbClr val="FF0000"/>
                </a:solidFill>
              </a:rPr>
              <a:t>Not Met",</a:t>
            </a:r>
            <a:r>
              <a:rPr lang="en-US" dirty="0">
                <a:solidFill>
                  <a:srgbClr val="FF0000"/>
                </a:solidFill>
              </a:rPr>
              <a:t> </a:t>
            </a:r>
            <a:br>
              <a:rPr lang="en-US" dirty="0">
                <a:solidFill>
                  <a:srgbClr val="FF0000"/>
                </a:solidFill>
              </a:rPr>
            </a:br>
            <a:r>
              <a:rPr lang="en-US" dirty="0">
                <a:solidFill>
                  <a:srgbClr val="FF0000"/>
                </a:solidFill>
              </a:rPr>
              <a:t>IF( Amount &lt;79999, "Target Met", "Above Target"))</a:t>
            </a:r>
          </a:p>
        </p:txBody>
      </p:sp>
    </p:spTree>
    <p:extLst>
      <p:ext uri="{BB962C8B-B14F-4D97-AF65-F5344CB8AC3E}">
        <p14:creationId xmlns:p14="http://schemas.microsoft.com/office/powerpoint/2010/main" val="2156139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10" y="531379"/>
            <a:ext cx="10515600" cy="600075"/>
          </a:xfrm>
        </p:spPr>
        <p:txBody>
          <a:bodyPr>
            <a:normAutofit fontScale="90000"/>
          </a:bodyPr>
          <a:lstStyle/>
          <a:p>
            <a:r>
              <a:rPr lang="en-US" dirty="0" smtClean="0"/>
              <a:t>  What </a:t>
            </a:r>
            <a:r>
              <a:rPr lang="en-US" dirty="0"/>
              <a:t>is Cloud </a:t>
            </a:r>
            <a:r>
              <a:rPr lang="en-US" dirty="0" smtClean="0"/>
              <a:t>Computing Framework?</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938571" y="1542833"/>
            <a:ext cx="10515600" cy="4351338"/>
          </a:xfrm>
        </p:spPr>
        <p:txBody>
          <a:bodyPr>
            <a:normAutofit fontScale="85000" lnSpcReduction="20000"/>
          </a:bodyPr>
          <a:lstStyle/>
          <a:p>
            <a:pPr marL="0" indent="0">
              <a:buNone/>
            </a:pPr>
            <a:r>
              <a:rPr lang="en-US" dirty="0" smtClean="0"/>
              <a:t>The cloud </a:t>
            </a:r>
            <a:r>
              <a:rPr lang="en-US" dirty="0"/>
              <a:t>computing </a:t>
            </a:r>
            <a:r>
              <a:rPr lang="en-US" dirty="0" smtClean="0"/>
              <a:t>framework </a:t>
            </a:r>
            <a:r>
              <a:rPr lang="en-US" dirty="0"/>
              <a:t>is also an analytical aid that </a:t>
            </a:r>
            <a:r>
              <a:rPr lang="en-US" dirty="0" smtClean="0"/>
              <a:t>consultants </a:t>
            </a:r>
            <a:r>
              <a:rPr lang="en-US" dirty="0"/>
              <a:t>can use in combination with other </a:t>
            </a:r>
            <a:r>
              <a:rPr lang="en-US" dirty="0" smtClean="0"/>
              <a:t>intellectuals to </a:t>
            </a:r>
            <a:r>
              <a:rPr lang="en-US" dirty="0"/>
              <a:t>help organizations establish a visual roadmap to cloud </a:t>
            </a:r>
            <a:r>
              <a:rPr lang="en-US" dirty="0" smtClean="0"/>
              <a:t>adoption.  In </a:t>
            </a:r>
            <a:r>
              <a:rPr lang="en-US" dirty="0"/>
              <a:t>this context, the framework can help </a:t>
            </a:r>
            <a:r>
              <a:rPr lang="en-US" dirty="0" smtClean="0"/>
              <a:t>organizations</a:t>
            </a:r>
            <a:r>
              <a:rPr lang="en-US" dirty="0"/>
              <a:t> </a:t>
            </a:r>
            <a:r>
              <a:rPr lang="en-US" dirty="0" smtClean="0"/>
              <a:t>in below mentioned points.</a:t>
            </a:r>
          </a:p>
          <a:p>
            <a:pPr marL="0" indent="0">
              <a:buNone/>
            </a:pPr>
            <a:endParaRPr lang="en-US" dirty="0"/>
          </a:p>
          <a:p>
            <a:pPr marL="0" indent="0">
              <a:buNone/>
            </a:pPr>
            <a:r>
              <a:rPr lang="en-US" dirty="0" smtClean="0"/>
              <a:t>● </a:t>
            </a:r>
            <a:r>
              <a:rPr lang="en-US" dirty="0"/>
              <a:t>Determine the types of services that can be offered through a </a:t>
            </a:r>
            <a:r>
              <a:rPr lang="en-US" dirty="0" smtClean="0"/>
              <a:t>cloud.</a:t>
            </a:r>
          </a:p>
          <a:p>
            <a:pPr marL="0" indent="0">
              <a:buNone/>
            </a:pPr>
            <a:r>
              <a:rPr lang="en-US" dirty="0" smtClean="0"/>
              <a:t>● </a:t>
            </a:r>
            <a:r>
              <a:rPr lang="en-US" dirty="0"/>
              <a:t>Identify the service management capabilities required to enable the chosen delivery model and service, such as metering and </a:t>
            </a:r>
            <a:r>
              <a:rPr lang="en-US" dirty="0" smtClean="0"/>
              <a:t>billing.</a:t>
            </a:r>
          </a:p>
          <a:p>
            <a:pPr marL="0" indent="0">
              <a:buNone/>
            </a:pPr>
            <a:r>
              <a:rPr lang="en-US" dirty="0" smtClean="0"/>
              <a:t> </a:t>
            </a:r>
            <a:r>
              <a:rPr lang="en-US" dirty="0"/>
              <a:t>● Recognize the challenges—both immediate and long-term— that should be considered prior to cloud implementation, such as those related to </a:t>
            </a:r>
            <a:r>
              <a:rPr lang="en-US" dirty="0" smtClean="0"/>
              <a:t>development, deployment, integration,  governance, etc.</a:t>
            </a:r>
          </a:p>
          <a:p>
            <a:pPr marL="0" indent="0">
              <a:buNone/>
            </a:pPr>
            <a:endParaRPr lang="en-US" dirty="0"/>
          </a:p>
          <a:p>
            <a:pPr marL="0" indent="0">
              <a:buNone/>
            </a:pPr>
            <a:r>
              <a:rPr lang="en-US" dirty="0"/>
              <a:t>YouTube:- </a:t>
            </a:r>
            <a:r>
              <a:rPr lang="en-US" dirty="0">
                <a:hlinkClick r:id="rId2"/>
              </a:rPr>
              <a:t>https://</a:t>
            </a:r>
            <a:r>
              <a:rPr lang="en-US" dirty="0" smtClean="0">
                <a:hlinkClick r:id="rId2"/>
              </a:rPr>
              <a:t>www.youtube.com/watch?v=TH4xLSTY90c</a:t>
            </a:r>
            <a:endParaRPr lang="en-US" dirty="0" smtClean="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a:t>
            </a:fld>
            <a:endParaRPr lang="en-US" dirty="0"/>
          </a:p>
        </p:txBody>
      </p:sp>
    </p:spTree>
    <p:extLst>
      <p:ext uri="{BB962C8B-B14F-4D97-AF65-F5344CB8AC3E}">
        <p14:creationId xmlns:p14="http://schemas.microsoft.com/office/powerpoint/2010/main" val="6434995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70</a:t>
            </a:fld>
            <a:endParaRPr lang="en-US"/>
          </a:p>
        </p:txBody>
      </p:sp>
      <p:sp>
        <p:nvSpPr>
          <p:cNvPr id="6" name="Content Placeholder 2"/>
          <p:cNvSpPr txBox="1">
            <a:spLocks/>
          </p:cNvSpPr>
          <p:nvPr/>
        </p:nvSpPr>
        <p:spPr>
          <a:xfrm>
            <a:off x="1016357" y="5999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  Exercise:-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Create several Custom Formula Field on different objects.</a:t>
            </a:r>
          </a:p>
        </p:txBody>
      </p:sp>
    </p:spTree>
    <p:extLst>
      <p:ext uri="{BB962C8B-B14F-4D97-AF65-F5344CB8AC3E}">
        <p14:creationId xmlns:p14="http://schemas.microsoft.com/office/powerpoint/2010/main" val="13053127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487954"/>
            <a:ext cx="10515600" cy="600075"/>
          </a:xfrm>
        </p:spPr>
        <p:txBody>
          <a:bodyPr/>
          <a:lstStyle/>
          <a:p>
            <a:r>
              <a:rPr lang="en-US" dirty="0" smtClean="0"/>
              <a:t>  Controlling &amp; Dependent </a:t>
            </a:r>
            <a:r>
              <a:rPr lang="en-US" dirty="0" err="1" smtClean="0"/>
              <a:t>Picklist</a:t>
            </a:r>
            <a:endParaRPr lang="en-US" dirty="0"/>
          </a:p>
        </p:txBody>
      </p:sp>
      <p:sp>
        <p:nvSpPr>
          <p:cNvPr id="3" name="Content Placeholder 2"/>
          <p:cNvSpPr>
            <a:spLocks noGrp="1"/>
          </p:cNvSpPr>
          <p:nvPr>
            <p:ph idx="1"/>
          </p:nvPr>
        </p:nvSpPr>
        <p:spPr>
          <a:xfrm>
            <a:off x="804328" y="1521120"/>
            <a:ext cx="10515600" cy="4784430"/>
          </a:xfrm>
        </p:spPr>
        <p:txBody>
          <a:bodyPr>
            <a:normAutofit fontScale="85000" lnSpcReduction="20000"/>
          </a:bodyPr>
          <a:lstStyle/>
          <a:p>
            <a:pPr marL="0" indent="0">
              <a:buNone/>
            </a:pPr>
            <a:r>
              <a:rPr lang="en-US" dirty="0" smtClean="0"/>
              <a:t>As we have seen that Custom Fields do have different types of data type.  E.g. </a:t>
            </a:r>
            <a:r>
              <a:rPr lang="en-US" dirty="0" err="1" smtClean="0"/>
              <a:t>Picklist</a:t>
            </a:r>
            <a:r>
              <a:rPr lang="en-US" dirty="0" smtClean="0"/>
              <a:t>, Number, Checkbox, etc.  We do have functionality of Controlling and Dependent </a:t>
            </a:r>
            <a:r>
              <a:rPr lang="en-US" dirty="0" err="1" smtClean="0"/>
              <a:t>Picklist</a:t>
            </a:r>
            <a:r>
              <a:rPr lang="en-US" dirty="0" smtClean="0"/>
              <a:t> as well.</a:t>
            </a:r>
          </a:p>
          <a:p>
            <a:pPr marL="0" indent="0">
              <a:buNone/>
            </a:pPr>
            <a:endParaRPr lang="en-US" dirty="0" smtClean="0"/>
          </a:p>
          <a:p>
            <a:pPr marL="0" indent="0">
              <a:buNone/>
            </a:pPr>
            <a:r>
              <a:rPr lang="en-US" dirty="0" smtClean="0"/>
              <a:t>Dependent/Controlling </a:t>
            </a:r>
            <a:r>
              <a:rPr lang="en-US" dirty="0" err="1" smtClean="0"/>
              <a:t>Picklist</a:t>
            </a:r>
            <a:r>
              <a:rPr lang="en-US" dirty="0" smtClean="0"/>
              <a:t> refer to a functionality where Child </a:t>
            </a:r>
            <a:r>
              <a:rPr lang="en-US" dirty="0" err="1" smtClean="0"/>
              <a:t>Picklist</a:t>
            </a:r>
            <a:r>
              <a:rPr lang="en-US" dirty="0" smtClean="0"/>
              <a:t> values is linked with Parent </a:t>
            </a:r>
            <a:r>
              <a:rPr lang="en-US" dirty="0" err="1" smtClean="0"/>
              <a:t>Picklist</a:t>
            </a:r>
            <a:r>
              <a:rPr lang="en-US" dirty="0" smtClean="0"/>
              <a:t> values.  E.g.  India does have Mumbai, Pune, Delhi as cities and not New York as it comes under USA.  </a:t>
            </a:r>
            <a:r>
              <a:rPr lang="en-US" dirty="0" smtClean="0"/>
              <a:t>Similarly, </a:t>
            </a:r>
            <a:r>
              <a:rPr lang="en-US" dirty="0" smtClean="0"/>
              <a:t>USA does have New York, Washington Dc, Los Angeles, etc.  Therefore Parent </a:t>
            </a:r>
            <a:r>
              <a:rPr lang="en-US" dirty="0" err="1" smtClean="0"/>
              <a:t>Picklist</a:t>
            </a:r>
            <a:r>
              <a:rPr lang="en-US" dirty="0" smtClean="0"/>
              <a:t> is called Controlling </a:t>
            </a:r>
            <a:r>
              <a:rPr lang="en-US" dirty="0" err="1" smtClean="0"/>
              <a:t>Picklist</a:t>
            </a:r>
            <a:r>
              <a:rPr lang="en-US" dirty="0" smtClean="0"/>
              <a:t> and Child </a:t>
            </a:r>
            <a:r>
              <a:rPr lang="en-US" dirty="0" err="1" smtClean="0"/>
              <a:t>Picklist</a:t>
            </a:r>
            <a:r>
              <a:rPr lang="en-US" dirty="0" smtClean="0"/>
              <a:t> is called as Dependent </a:t>
            </a:r>
            <a:r>
              <a:rPr lang="en-US" dirty="0" err="1" smtClean="0"/>
              <a:t>Picklist</a:t>
            </a:r>
            <a:r>
              <a:rPr lang="en-US" dirty="0" smtClean="0"/>
              <a:t>.</a:t>
            </a:r>
          </a:p>
          <a:p>
            <a:pPr marL="0" indent="0">
              <a:buNone/>
            </a:pPr>
            <a:endParaRPr lang="en-US" dirty="0"/>
          </a:p>
          <a:p>
            <a:r>
              <a:rPr lang="en-US" dirty="0" smtClean="0"/>
              <a:t>Salesforce Help:- </a:t>
            </a:r>
            <a:r>
              <a:rPr lang="en-US" dirty="0">
                <a:hlinkClick r:id="rId2"/>
              </a:rPr>
              <a:t>https://help.salesforce.com/articleView?id=fields_about_dependent_fields.htm&amp;type=0&amp;language=en_US&amp;release=204.16#firstQueryMeta=%</a:t>
            </a:r>
            <a:r>
              <a:rPr lang="en-US" dirty="0" smtClean="0">
                <a:hlinkClick r:id="rId2"/>
              </a:rPr>
              <a:t>5Bobject%2520Object%5D</a:t>
            </a:r>
            <a:endParaRPr lang="en-US" dirty="0" smtClean="0"/>
          </a:p>
          <a:p>
            <a:r>
              <a:rPr lang="en-US" dirty="0" smtClean="0"/>
              <a:t>YouTube:- </a:t>
            </a:r>
            <a:r>
              <a:rPr lang="en-US" dirty="0">
                <a:hlinkClick r:id="rId3"/>
              </a:rPr>
              <a:t>https://</a:t>
            </a:r>
            <a:r>
              <a:rPr lang="en-US" dirty="0" smtClean="0">
                <a:hlinkClick r:id="rId3"/>
              </a:rPr>
              <a:t>www.Youtube.com/watch?v=AAjxF-zTC5g</a:t>
            </a:r>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71</a:t>
            </a:fld>
            <a:endParaRPr lang="en-US"/>
          </a:p>
        </p:txBody>
      </p:sp>
    </p:spTree>
    <p:extLst>
      <p:ext uri="{BB962C8B-B14F-4D97-AF65-F5344CB8AC3E}">
        <p14:creationId xmlns:p14="http://schemas.microsoft.com/office/powerpoint/2010/main" val="42907573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233969"/>
            <a:ext cx="10799194" cy="6071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5703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73</a:t>
            </a:fld>
            <a:endParaRPr lang="en-US"/>
          </a:p>
        </p:txBody>
      </p:sp>
      <p:sp>
        <p:nvSpPr>
          <p:cNvPr id="6" name="Content Placeholder 2"/>
          <p:cNvSpPr txBox="1">
            <a:spLocks/>
          </p:cNvSpPr>
          <p:nvPr/>
        </p:nvSpPr>
        <p:spPr>
          <a:xfrm>
            <a:off x="1016357" y="5999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  Exercise:-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Create some Controlling and Dependent </a:t>
            </a:r>
            <a:r>
              <a:rPr lang="en-US" dirty="0" err="1" smtClean="0"/>
              <a:t>Picklists</a:t>
            </a:r>
            <a:r>
              <a:rPr lang="en-US" dirty="0" smtClean="0"/>
              <a:t>.</a:t>
            </a:r>
          </a:p>
        </p:txBody>
      </p:sp>
    </p:spTree>
    <p:extLst>
      <p:ext uri="{BB962C8B-B14F-4D97-AF65-F5344CB8AC3E}">
        <p14:creationId xmlns:p14="http://schemas.microsoft.com/office/powerpoint/2010/main" val="27032609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0" y="487954"/>
            <a:ext cx="10515600" cy="600075"/>
          </a:xfrm>
        </p:spPr>
        <p:txBody>
          <a:bodyPr/>
          <a:lstStyle/>
          <a:p>
            <a:r>
              <a:rPr lang="en-US" dirty="0"/>
              <a:t> </a:t>
            </a:r>
            <a:r>
              <a:rPr lang="en-US" dirty="0" smtClean="0"/>
              <a:t> Rollup </a:t>
            </a:r>
            <a:r>
              <a:rPr lang="en-US" dirty="0"/>
              <a:t>Summary Fields </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Formula </a:t>
            </a:r>
            <a:r>
              <a:rPr lang="en-US" dirty="0"/>
              <a:t>fields calculate values using fields within a single record, roll-up summary </a:t>
            </a:r>
            <a:r>
              <a:rPr lang="en-US" dirty="0" smtClean="0"/>
              <a:t>fields calculate </a:t>
            </a:r>
            <a:r>
              <a:rPr lang="en-US" dirty="0"/>
              <a:t>values from a set of related records, such as those in a related list. You can create roll-up summary fields that automatically display a value on a master record based on the values of records in a detail record. </a:t>
            </a:r>
            <a:r>
              <a:rPr lang="en-US" dirty="0" smtClean="0"/>
              <a:t> These </a:t>
            </a:r>
            <a:r>
              <a:rPr lang="en-US" dirty="0"/>
              <a:t>detail records must be directly related to the </a:t>
            </a:r>
            <a:r>
              <a:rPr lang="en-US" dirty="0" smtClean="0"/>
              <a:t>Master </a:t>
            </a:r>
            <a:r>
              <a:rPr lang="en-US" dirty="0"/>
              <a:t>through a </a:t>
            </a:r>
            <a:r>
              <a:rPr lang="en-US" dirty="0" smtClean="0"/>
              <a:t>Master-Detail Relationship.</a:t>
            </a:r>
          </a:p>
          <a:p>
            <a:pPr marL="0" indent="0">
              <a:buNone/>
            </a:pPr>
            <a:r>
              <a:rPr lang="en-US" dirty="0" smtClean="0"/>
              <a:t>The </a:t>
            </a:r>
            <a:r>
              <a:rPr lang="en-US" dirty="0"/>
              <a:t>Roll up Summary field is basically of 4 types:</a:t>
            </a:r>
          </a:p>
          <a:p>
            <a:r>
              <a:rPr lang="en-US" b="1" dirty="0"/>
              <a:t>Count</a:t>
            </a:r>
          </a:p>
          <a:p>
            <a:r>
              <a:rPr lang="en-US" b="1" dirty="0"/>
              <a:t>Sum</a:t>
            </a:r>
          </a:p>
          <a:p>
            <a:r>
              <a:rPr lang="en-US" b="1" dirty="0"/>
              <a:t>Min</a:t>
            </a:r>
          </a:p>
          <a:p>
            <a:r>
              <a:rPr lang="en-US" b="1" dirty="0"/>
              <a:t>Max</a:t>
            </a:r>
          </a:p>
          <a:p>
            <a:endParaRPr lang="en-US" dirty="0" smtClean="0"/>
          </a:p>
          <a:p>
            <a:pPr marL="0" indent="0">
              <a:buNone/>
            </a:pPr>
            <a:r>
              <a:rPr lang="en-US" dirty="0" smtClean="0"/>
              <a:t>Salesforce Help:- </a:t>
            </a:r>
            <a:r>
              <a:rPr lang="en-US" dirty="0">
                <a:hlinkClick r:id="rId2"/>
              </a:rPr>
              <a:t>https://help.salesforce.com/articleView?id=fields_about_roll_up_summary_fields.htm&amp;type=0&amp;language=en_US&amp;release=204.16#firstQueryMeta=%</a:t>
            </a:r>
            <a:r>
              <a:rPr lang="en-US" dirty="0" smtClean="0">
                <a:hlinkClick r:id="rId2"/>
              </a:rPr>
              <a:t>5Bobject%2520Object%5D</a:t>
            </a:r>
            <a:endParaRPr lang="en-US" dirty="0" smtClean="0"/>
          </a:p>
          <a:p>
            <a:pPr marL="0" indent="0">
              <a:buNone/>
            </a:pPr>
            <a:r>
              <a:rPr lang="en-US" dirty="0" smtClean="0"/>
              <a:t>YouTube:-  </a:t>
            </a:r>
            <a:r>
              <a:rPr lang="en-US" dirty="0">
                <a:hlinkClick r:id="rId3"/>
              </a:rPr>
              <a:t>https://</a:t>
            </a:r>
            <a:r>
              <a:rPr lang="en-US" dirty="0" smtClean="0">
                <a:hlinkClick r:id="rId3"/>
              </a:rPr>
              <a:t>www.youtube.com/watch?v=QtQXQpBTPvc</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74</a:t>
            </a:fld>
            <a:endParaRPr lang="en-US"/>
          </a:p>
        </p:txBody>
      </p:sp>
    </p:spTree>
    <p:extLst>
      <p:ext uri="{BB962C8B-B14F-4D97-AF65-F5344CB8AC3E}">
        <p14:creationId xmlns:p14="http://schemas.microsoft.com/office/powerpoint/2010/main" val="22612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862" y="472310"/>
            <a:ext cx="10826369" cy="5833240"/>
          </a:xfrm>
          <a:prstGeom prst="rect">
            <a:avLst/>
          </a:prstGeom>
          <a:ln>
            <a:noFill/>
          </a:ln>
          <a:effectLst>
            <a:outerShdw blurRad="292100" dist="139700" dir="2700000" algn="tl" rotWithShape="0">
              <a:srgbClr val="333333">
                <a:alpha val="65000"/>
              </a:srgbClr>
            </a:outerShdw>
          </a:effectLst>
        </p:spPr>
      </p:pic>
      <p:sp>
        <p:nvSpPr>
          <p:cNvPr id="7" name="Rounded Rectangle 6"/>
          <p:cNvSpPr/>
          <p:nvPr/>
        </p:nvSpPr>
        <p:spPr>
          <a:xfrm>
            <a:off x="1569491" y="5063319"/>
            <a:ext cx="2129051" cy="1501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5400000">
            <a:off x="6107230" y="5711730"/>
            <a:ext cx="641729" cy="5459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269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76</a:t>
            </a:fld>
            <a:endParaRPr lang="en-US"/>
          </a:p>
        </p:txBody>
      </p:sp>
      <p:sp>
        <p:nvSpPr>
          <p:cNvPr id="6" name="Content Placeholder 2"/>
          <p:cNvSpPr txBox="1">
            <a:spLocks/>
          </p:cNvSpPr>
          <p:nvPr/>
        </p:nvSpPr>
        <p:spPr>
          <a:xfrm>
            <a:off x="1016357" y="5999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  Exercise:-</a:t>
            </a:r>
          </a:p>
          <a:p>
            <a:pPr marL="0" indent="0">
              <a:buFont typeface="Arial" panose="020B0604020202020204" pitchFamily="34" charset="0"/>
              <a:buNone/>
            </a:pPr>
            <a:endParaRPr lang="en-US" dirty="0" smtClean="0"/>
          </a:p>
          <a:p>
            <a:pPr marL="514350" indent="-514350">
              <a:buFont typeface="Arial" panose="020B0604020202020204" pitchFamily="34" charset="0"/>
              <a:buAutoNum type="arabicPeriod"/>
            </a:pPr>
            <a:r>
              <a:rPr lang="en-US" dirty="0" smtClean="0"/>
              <a:t>Create Roll Up Summary on Account.</a:t>
            </a:r>
          </a:p>
          <a:p>
            <a:pPr marL="514350" indent="-514350">
              <a:buFont typeface="Arial" panose="020B0604020202020204" pitchFamily="34" charset="0"/>
              <a:buAutoNum type="arabicPeriod"/>
            </a:pPr>
            <a:r>
              <a:rPr lang="en-US" dirty="0" smtClean="0"/>
              <a:t>Can you create Roll Up Summary on Contact?  If not, why?</a:t>
            </a:r>
          </a:p>
        </p:txBody>
      </p:sp>
    </p:spTree>
    <p:extLst>
      <p:ext uri="{BB962C8B-B14F-4D97-AF65-F5344CB8AC3E}">
        <p14:creationId xmlns:p14="http://schemas.microsoft.com/office/powerpoint/2010/main" val="2605953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383" y="571187"/>
            <a:ext cx="10515600" cy="600075"/>
          </a:xfrm>
        </p:spPr>
        <p:txBody>
          <a:bodyPr/>
          <a:lstStyle/>
          <a:p>
            <a:r>
              <a:rPr lang="en-US" dirty="0" smtClean="0"/>
              <a:t>  Field Tracking/Field History Tracking</a:t>
            </a:r>
            <a:endParaRPr lang="en-US" dirty="0"/>
          </a:p>
        </p:txBody>
      </p:sp>
      <p:sp>
        <p:nvSpPr>
          <p:cNvPr id="3" name="Content Placeholder 2"/>
          <p:cNvSpPr>
            <a:spLocks noGrp="1"/>
          </p:cNvSpPr>
          <p:nvPr>
            <p:ph idx="1"/>
          </p:nvPr>
        </p:nvSpPr>
        <p:spPr>
          <a:xfrm>
            <a:off x="1031383" y="1576385"/>
            <a:ext cx="10515600" cy="4351338"/>
          </a:xfrm>
        </p:spPr>
        <p:txBody>
          <a:bodyPr>
            <a:normAutofit lnSpcReduction="10000"/>
          </a:bodyPr>
          <a:lstStyle/>
          <a:p>
            <a:pPr marL="0" indent="0">
              <a:buNone/>
            </a:pPr>
            <a:r>
              <a:rPr lang="en-US" dirty="0" smtClean="0"/>
              <a:t>It is a functionality where you can get information of Old and New values under History Related List once Field Tracking/Field History Tracking is enabled. Salesforce preserves it for up </a:t>
            </a:r>
            <a:r>
              <a:rPr lang="en-US" dirty="0"/>
              <a:t>to 18 months</a:t>
            </a:r>
            <a:r>
              <a:rPr lang="en-US" dirty="0" smtClean="0"/>
              <a:t>.  You may also run report on it.</a:t>
            </a:r>
          </a:p>
          <a:p>
            <a:pPr marL="0" indent="0">
              <a:buNone/>
            </a:pPr>
            <a:endParaRPr lang="en-US" dirty="0"/>
          </a:p>
          <a:p>
            <a:pPr marL="0" indent="0">
              <a:buNone/>
            </a:pPr>
            <a:endParaRPr lang="en-US" dirty="0" smtClean="0"/>
          </a:p>
          <a:p>
            <a:pPr marL="0" indent="0">
              <a:buNone/>
            </a:pPr>
            <a:r>
              <a:rPr lang="en-US" dirty="0" smtClean="0"/>
              <a:t>Salesforce Help:-  </a:t>
            </a:r>
          </a:p>
          <a:p>
            <a:pPr marL="0" indent="0">
              <a:buNone/>
            </a:pPr>
            <a:r>
              <a:rPr lang="en-US" dirty="0">
                <a:hlinkClick r:id="rId2"/>
              </a:rPr>
              <a:t>https://</a:t>
            </a:r>
            <a:r>
              <a:rPr lang="en-US" dirty="0" smtClean="0">
                <a:hlinkClick r:id="rId2"/>
              </a:rPr>
              <a:t>help.salesforce.com/articleView?id=tracking_field_history.htm&amp;language=en&amp;type=0</a:t>
            </a:r>
            <a:endParaRPr lang="en-US" dirty="0" smtClean="0"/>
          </a:p>
          <a:p>
            <a:pPr marL="0" indent="0">
              <a:buNone/>
            </a:pPr>
            <a:r>
              <a:rPr lang="en-US" dirty="0" smtClean="0"/>
              <a:t>YouTube:- </a:t>
            </a:r>
            <a:r>
              <a:rPr lang="en-US" dirty="0">
                <a:hlinkClick r:id="rId3"/>
              </a:rPr>
              <a:t>https://</a:t>
            </a:r>
            <a:r>
              <a:rPr lang="en-US" dirty="0" smtClean="0">
                <a:hlinkClick r:id="rId3"/>
              </a:rPr>
              <a:t>www.youtube.com/watch?v=VpVLYyqiUfg</a:t>
            </a:r>
            <a:endParaRPr lang="en-US" dirty="0" smtClean="0"/>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77</a:t>
            </a:fld>
            <a:endParaRPr lang="en-US"/>
          </a:p>
        </p:txBody>
      </p:sp>
    </p:spTree>
    <p:extLst>
      <p:ext uri="{BB962C8B-B14F-4D97-AF65-F5344CB8AC3E}">
        <p14:creationId xmlns:p14="http://schemas.microsoft.com/office/powerpoint/2010/main" val="24144261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72310"/>
            <a:ext cx="10826368" cy="5833240"/>
          </a:xfrm>
          <a:prstGeom prst="rect">
            <a:avLst/>
          </a:prstGeom>
          <a:ln>
            <a:noFill/>
          </a:ln>
          <a:effectLst>
            <a:outerShdw blurRad="292100" dist="139700" dir="2700000" algn="tl" rotWithShape="0">
              <a:srgbClr val="333333">
                <a:alpha val="65000"/>
              </a:srgbClr>
            </a:outerShdw>
          </a:effectLst>
        </p:spPr>
      </p:pic>
      <p:sp>
        <p:nvSpPr>
          <p:cNvPr id="7" name="Rounded Rectangle 6"/>
          <p:cNvSpPr/>
          <p:nvPr/>
        </p:nvSpPr>
        <p:spPr>
          <a:xfrm>
            <a:off x="982639" y="5445457"/>
            <a:ext cx="10385946" cy="7369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2081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Enable some field for Field History Tracking function on Account, Contact, etc.</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79</a:t>
            </a:fld>
            <a:endParaRPr lang="en-US"/>
          </a:p>
        </p:txBody>
      </p:sp>
    </p:spTree>
    <p:extLst>
      <p:ext uri="{BB962C8B-B14F-4D97-AF65-F5344CB8AC3E}">
        <p14:creationId xmlns:p14="http://schemas.microsoft.com/office/powerpoint/2010/main" val="355947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30558" y="6356348"/>
            <a:ext cx="4114800" cy="365125"/>
          </a:xfrm>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a:xfrm>
            <a:off x="0" y="6356348"/>
            <a:ext cx="2743200" cy="365125"/>
          </a:xfrm>
        </p:spPr>
        <p:txBody>
          <a:bodyPr/>
          <a:lstStyle/>
          <a:p>
            <a:fld id="{28FB983F-084D-4DA7-AABC-3CDAF90E0807}" type="slidenum">
              <a:rPr lang="en-US" smtClean="0"/>
              <a:t>8</a:t>
            </a:fld>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408" y="154547"/>
            <a:ext cx="7128295" cy="6060621"/>
          </a:xfrm>
          <a:prstGeom prst="rect">
            <a:avLst/>
          </a:prstGeom>
        </p:spPr>
      </p:pic>
    </p:spTree>
    <p:extLst>
      <p:ext uri="{BB962C8B-B14F-4D97-AF65-F5344CB8AC3E}">
        <p14:creationId xmlns:p14="http://schemas.microsoft.com/office/powerpoint/2010/main" val="17902194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280" y="501603"/>
            <a:ext cx="10515600" cy="600075"/>
          </a:xfrm>
        </p:spPr>
        <p:txBody>
          <a:bodyPr/>
          <a:lstStyle/>
          <a:p>
            <a:r>
              <a:rPr lang="en-US" dirty="0" smtClean="0"/>
              <a:t>  Business Processes </a:t>
            </a:r>
            <a:r>
              <a:rPr lang="en-US" sz="2800" dirty="0" smtClean="0"/>
              <a:t>(Sales</a:t>
            </a:r>
            <a:r>
              <a:rPr lang="en-US" sz="2800" dirty="0"/>
              <a:t>, </a:t>
            </a:r>
            <a:r>
              <a:rPr lang="en-US" sz="2800" dirty="0" smtClean="0"/>
              <a:t>Support</a:t>
            </a:r>
            <a:r>
              <a:rPr lang="en-US" sz="2800" dirty="0"/>
              <a:t>, </a:t>
            </a:r>
            <a:r>
              <a:rPr lang="en-US" sz="2800" dirty="0" smtClean="0"/>
              <a:t>Lead</a:t>
            </a:r>
            <a:r>
              <a:rPr lang="en-US" sz="2800" dirty="0"/>
              <a:t>, or </a:t>
            </a:r>
            <a:r>
              <a:rPr lang="en-US" sz="2800" dirty="0" smtClean="0"/>
              <a:t>Solution Process)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Business Process offers different subsets of </a:t>
            </a:r>
            <a:r>
              <a:rPr lang="en-US" dirty="0" err="1"/>
              <a:t>picklist</a:t>
            </a:r>
            <a:r>
              <a:rPr lang="en-US" dirty="0"/>
              <a:t> values to different users </a:t>
            </a:r>
            <a:r>
              <a:rPr lang="en-US" dirty="0" smtClean="0"/>
              <a:t>depending on their Profile for </a:t>
            </a:r>
            <a:r>
              <a:rPr lang="en-US" dirty="0"/>
              <a:t>the </a:t>
            </a:r>
            <a:r>
              <a:rPr lang="en-US" dirty="0" smtClean="0"/>
              <a:t>Lead Object - Lead </a:t>
            </a:r>
            <a:r>
              <a:rPr lang="en-US" dirty="0"/>
              <a:t>Status, </a:t>
            </a:r>
            <a:r>
              <a:rPr lang="en-US" dirty="0" smtClean="0"/>
              <a:t>Case </a:t>
            </a:r>
            <a:r>
              <a:rPr lang="en-US" dirty="0"/>
              <a:t>Object </a:t>
            </a:r>
            <a:r>
              <a:rPr lang="en-US" dirty="0" smtClean="0"/>
              <a:t>- Case </a:t>
            </a:r>
            <a:r>
              <a:rPr lang="en-US" dirty="0"/>
              <a:t>Status, </a:t>
            </a:r>
            <a:r>
              <a:rPr lang="en-US" dirty="0" smtClean="0"/>
              <a:t>Opportunity </a:t>
            </a:r>
            <a:r>
              <a:rPr lang="en-US" dirty="0"/>
              <a:t>Object </a:t>
            </a:r>
            <a:r>
              <a:rPr lang="en-US" dirty="0" smtClean="0"/>
              <a:t>- Opportunity </a:t>
            </a:r>
            <a:r>
              <a:rPr lang="en-US" dirty="0"/>
              <a:t>Stage and </a:t>
            </a:r>
            <a:r>
              <a:rPr lang="en-US" dirty="0" smtClean="0"/>
              <a:t>Solution </a:t>
            </a:r>
            <a:r>
              <a:rPr lang="en-US" dirty="0"/>
              <a:t>Object </a:t>
            </a:r>
            <a:r>
              <a:rPr lang="en-US" dirty="0" smtClean="0"/>
              <a:t>- Solution </a:t>
            </a:r>
            <a:r>
              <a:rPr lang="en-US" dirty="0"/>
              <a:t>Status </a:t>
            </a:r>
            <a:r>
              <a:rPr lang="en-US" dirty="0" smtClean="0"/>
              <a:t>fields.  Hence, you can categorize </a:t>
            </a:r>
            <a:r>
              <a:rPr lang="en-US" dirty="0"/>
              <a:t>your </a:t>
            </a:r>
            <a:r>
              <a:rPr lang="en-US" dirty="0" smtClean="0"/>
              <a:t>Opportunity Stage</a:t>
            </a:r>
            <a:r>
              <a:rPr lang="en-US" dirty="0"/>
              <a:t>, </a:t>
            </a:r>
            <a:r>
              <a:rPr lang="en-US" dirty="0" smtClean="0"/>
              <a:t>Lead Status</a:t>
            </a:r>
            <a:r>
              <a:rPr lang="en-US" dirty="0"/>
              <a:t>, </a:t>
            </a:r>
            <a:r>
              <a:rPr lang="en-US" dirty="0" smtClean="0"/>
              <a:t>Case Status</a:t>
            </a:r>
            <a:r>
              <a:rPr lang="en-US" dirty="0"/>
              <a:t>, and </a:t>
            </a:r>
            <a:r>
              <a:rPr lang="en-US" dirty="0" smtClean="0"/>
              <a:t>Solution Status </a:t>
            </a:r>
            <a:r>
              <a:rPr lang="en-US" dirty="0" err="1"/>
              <a:t>picklist</a:t>
            </a:r>
            <a:r>
              <a:rPr lang="en-US" dirty="0"/>
              <a:t> values into lists called Sales Processes, Lead Processes, Support Processes, or Solution Processes. Then, associate each </a:t>
            </a:r>
            <a:r>
              <a:rPr lang="en-US" dirty="0" smtClean="0"/>
              <a:t>Business Process with one or more record types and make that record type available to users based on their profile.  Basically, Business Process is lifecycle process of Lead, Case, Opportunity, &amp; Solution records.</a:t>
            </a:r>
          </a:p>
          <a:p>
            <a:pPr marL="0" indent="0">
              <a:buNone/>
            </a:pPr>
            <a:endParaRPr lang="en-US" dirty="0"/>
          </a:p>
          <a:p>
            <a:pPr marL="0" indent="0">
              <a:buNone/>
            </a:pPr>
            <a:r>
              <a:rPr lang="en-US" dirty="0" smtClean="0"/>
              <a:t>Salesforce Help:- </a:t>
            </a:r>
            <a:r>
              <a:rPr lang="en-US" dirty="0">
                <a:hlinkClick r:id="rId2"/>
              </a:rPr>
              <a:t>https://</a:t>
            </a:r>
            <a:r>
              <a:rPr lang="en-US" dirty="0" smtClean="0">
                <a:hlinkClick r:id="rId2"/>
              </a:rPr>
              <a:t>help.salesforce.com/articleView?id=customize_processes.htm&amp;type=0&amp;language=en_US&amp;release=204.16</a:t>
            </a:r>
            <a:endParaRPr lang="en-US" dirty="0" smtClean="0"/>
          </a:p>
          <a:p>
            <a:pPr marL="0" indent="0">
              <a:buNone/>
            </a:pPr>
            <a:r>
              <a:rPr lang="en-US" dirty="0" smtClean="0"/>
              <a:t>YouTube:-  </a:t>
            </a:r>
            <a:r>
              <a:rPr lang="en-US" dirty="0">
                <a:hlinkClick r:id="rId3"/>
              </a:rPr>
              <a:t>https://</a:t>
            </a:r>
            <a:r>
              <a:rPr lang="en-US" dirty="0" smtClean="0">
                <a:hlinkClick r:id="rId3"/>
              </a:rPr>
              <a:t>www.youtube.com/watch?v=Vh6iM9LSTvY</a:t>
            </a:r>
            <a:endParaRPr lang="en-US" dirty="0" smtClean="0"/>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80</a:t>
            </a:fld>
            <a:endParaRPr lang="en-US"/>
          </a:p>
        </p:txBody>
      </p:sp>
    </p:spTree>
    <p:extLst>
      <p:ext uri="{BB962C8B-B14F-4D97-AF65-F5344CB8AC3E}">
        <p14:creationId xmlns:p14="http://schemas.microsoft.com/office/powerpoint/2010/main" val="528979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Business Processes for Lead, Cases, and Opportunities.</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81</a:t>
            </a:fld>
            <a:endParaRPr lang="en-US"/>
          </a:p>
        </p:txBody>
      </p:sp>
    </p:spTree>
    <p:extLst>
      <p:ext uri="{BB962C8B-B14F-4D97-AF65-F5344CB8AC3E}">
        <p14:creationId xmlns:p14="http://schemas.microsoft.com/office/powerpoint/2010/main" val="39590259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8" y="487955"/>
            <a:ext cx="10515600" cy="600075"/>
          </a:xfrm>
        </p:spPr>
        <p:txBody>
          <a:bodyPr/>
          <a:lstStyle/>
          <a:p>
            <a:r>
              <a:rPr lang="en-US" dirty="0" smtClean="0"/>
              <a:t>  Page Layouts	</a:t>
            </a:r>
            <a:endParaRPr lang="en-US" dirty="0"/>
          </a:p>
        </p:txBody>
      </p:sp>
      <p:sp>
        <p:nvSpPr>
          <p:cNvPr id="3" name="Content Placeholder 2"/>
          <p:cNvSpPr>
            <a:spLocks noGrp="1"/>
          </p:cNvSpPr>
          <p:nvPr>
            <p:ph idx="1"/>
          </p:nvPr>
        </p:nvSpPr>
        <p:spPr/>
        <p:txBody>
          <a:bodyPr>
            <a:normAutofit fontScale="92500" lnSpcReduction="10000"/>
          </a:bodyPr>
          <a:lstStyle/>
          <a:p>
            <a:r>
              <a:rPr lang="en-US" dirty="0"/>
              <a:t>Page Layouts is the combination of Custom Button, Fields, Custom Links, Related Lists, </a:t>
            </a:r>
            <a:r>
              <a:rPr lang="en-US" dirty="0" err="1"/>
              <a:t>etc</a:t>
            </a:r>
            <a:r>
              <a:rPr lang="en-US" dirty="0"/>
              <a:t> on </a:t>
            </a:r>
            <a:r>
              <a:rPr lang="en-US" dirty="0" smtClean="0"/>
              <a:t>an </a:t>
            </a:r>
            <a:r>
              <a:rPr lang="en-US" dirty="0"/>
              <a:t>object detail or edit page. It is used to organize User Interface pages for user/s i.e. which fields, related lists, Custom links, </a:t>
            </a:r>
            <a:r>
              <a:rPr lang="en-US" dirty="0" err="1"/>
              <a:t>etc</a:t>
            </a:r>
            <a:r>
              <a:rPr lang="en-US" dirty="0"/>
              <a:t> user/s can sees</a:t>
            </a:r>
            <a:r>
              <a:rPr lang="en-US" dirty="0" smtClean="0"/>
              <a:t>.  We can also decorate page layouts within limited scope.  Page Layout may or may not linked with Record Type depending upon your business need.</a:t>
            </a:r>
          </a:p>
          <a:p>
            <a:endParaRPr lang="en-US" dirty="0"/>
          </a:p>
          <a:p>
            <a:pPr marL="0" indent="0">
              <a:buNone/>
            </a:pPr>
            <a:r>
              <a:rPr lang="en-US" dirty="0" smtClean="0"/>
              <a:t>Salesforce Help:-</a:t>
            </a:r>
          </a:p>
          <a:p>
            <a:pPr marL="0" indent="0">
              <a:buNone/>
            </a:pPr>
            <a:r>
              <a:rPr lang="en-US" dirty="0">
                <a:hlinkClick r:id="rId2"/>
              </a:rPr>
              <a:t>https://</a:t>
            </a:r>
            <a:r>
              <a:rPr lang="en-US" dirty="0" smtClean="0">
                <a:hlinkClick r:id="rId2"/>
              </a:rPr>
              <a:t>help.salesforce.com/articleView?id=customize_layout.htm&amp;type=0</a:t>
            </a:r>
            <a:endParaRPr lang="en-US" dirty="0" smtClean="0"/>
          </a:p>
          <a:p>
            <a:pPr marL="0" indent="0">
              <a:buNone/>
            </a:pPr>
            <a:endParaRPr lang="en-US" dirty="0"/>
          </a:p>
          <a:p>
            <a:pPr marL="0" indent="0">
              <a:buNone/>
            </a:pPr>
            <a:r>
              <a:rPr lang="en-US" dirty="0" smtClean="0"/>
              <a:t>YouTube:-  </a:t>
            </a:r>
            <a:r>
              <a:rPr lang="en-US" dirty="0">
                <a:hlinkClick r:id="rId3"/>
              </a:rPr>
              <a:t>https://</a:t>
            </a:r>
            <a:r>
              <a:rPr lang="en-US" dirty="0" smtClean="0">
                <a:hlinkClick r:id="rId3"/>
              </a:rPr>
              <a:t>www.youtube.com/watch?v=DGva7oJxztw</a:t>
            </a:r>
            <a:endParaRPr lang="en-US" dirty="0"/>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82</a:t>
            </a:fld>
            <a:endParaRPr lang="en-US"/>
          </a:p>
        </p:txBody>
      </p:sp>
    </p:spTree>
    <p:extLst>
      <p:ext uri="{BB962C8B-B14F-4D97-AF65-F5344CB8AC3E}">
        <p14:creationId xmlns:p14="http://schemas.microsoft.com/office/powerpoint/2010/main" val="649496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365434"/>
            <a:ext cx="10058400" cy="284222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8" y="3569492"/>
            <a:ext cx="10058400" cy="273605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585028" y="928914"/>
            <a:ext cx="3483429" cy="369332"/>
          </a:xfrm>
          <a:prstGeom prst="rect">
            <a:avLst/>
          </a:prstGeom>
          <a:noFill/>
        </p:spPr>
        <p:txBody>
          <a:bodyPr wrap="square" rtlCol="0">
            <a:spAutoFit/>
          </a:bodyPr>
          <a:lstStyle/>
          <a:p>
            <a:r>
              <a:rPr lang="en-US" dirty="0" smtClean="0">
                <a:solidFill>
                  <a:srgbClr val="FF0000"/>
                </a:solidFill>
              </a:rPr>
              <a:t>Record associated Page Layout 1</a:t>
            </a:r>
            <a:endParaRPr lang="en-US" dirty="0">
              <a:solidFill>
                <a:srgbClr val="FF0000"/>
              </a:solidFill>
            </a:endParaRPr>
          </a:p>
        </p:txBody>
      </p:sp>
      <p:sp>
        <p:nvSpPr>
          <p:cNvPr id="8" name="TextBox 7"/>
          <p:cNvSpPr txBox="1"/>
          <p:nvPr/>
        </p:nvSpPr>
        <p:spPr>
          <a:xfrm>
            <a:off x="3585028" y="4162011"/>
            <a:ext cx="3483429" cy="369332"/>
          </a:xfrm>
          <a:prstGeom prst="rect">
            <a:avLst/>
          </a:prstGeom>
          <a:noFill/>
        </p:spPr>
        <p:txBody>
          <a:bodyPr wrap="square" rtlCol="0">
            <a:spAutoFit/>
          </a:bodyPr>
          <a:lstStyle/>
          <a:p>
            <a:r>
              <a:rPr lang="en-US" dirty="0" smtClean="0">
                <a:solidFill>
                  <a:srgbClr val="FF0000"/>
                </a:solidFill>
              </a:rPr>
              <a:t>Record associated Page Layout 2</a:t>
            </a:r>
            <a:endParaRPr lang="en-US" dirty="0">
              <a:solidFill>
                <a:srgbClr val="FF0000"/>
              </a:solidFill>
            </a:endParaRPr>
          </a:p>
        </p:txBody>
      </p:sp>
      <p:sp>
        <p:nvSpPr>
          <p:cNvPr id="9" name="Rectangle 8"/>
          <p:cNvSpPr/>
          <p:nvPr/>
        </p:nvSpPr>
        <p:spPr>
          <a:xfrm>
            <a:off x="914401" y="928914"/>
            <a:ext cx="1981200" cy="391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4400" y="4123500"/>
            <a:ext cx="1981200" cy="391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1930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266943"/>
            <a:ext cx="11207525" cy="60386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77849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2 Page Layouts and decorate it.</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85</a:t>
            </a:fld>
            <a:endParaRPr lang="en-US"/>
          </a:p>
        </p:txBody>
      </p:sp>
    </p:spTree>
    <p:extLst>
      <p:ext uri="{BB962C8B-B14F-4D97-AF65-F5344CB8AC3E}">
        <p14:creationId xmlns:p14="http://schemas.microsoft.com/office/powerpoint/2010/main" val="5734977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504" y="481035"/>
            <a:ext cx="10515600" cy="600075"/>
          </a:xfrm>
        </p:spPr>
        <p:txBody>
          <a:bodyPr/>
          <a:lstStyle/>
          <a:p>
            <a:r>
              <a:rPr lang="en-US" dirty="0" smtClean="0"/>
              <a:t>  Record Type</a:t>
            </a:r>
            <a:endParaRPr lang="en-US" dirty="0"/>
          </a:p>
        </p:txBody>
      </p:sp>
      <p:sp>
        <p:nvSpPr>
          <p:cNvPr id="3" name="Content Placeholder 2"/>
          <p:cNvSpPr>
            <a:spLocks noGrp="1"/>
          </p:cNvSpPr>
          <p:nvPr>
            <p:ph idx="1"/>
          </p:nvPr>
        </p:nvSpPr>
        <p:spPr>
          <a:xfrm>
            <a:off x="1018504" y="1517660"/>
            <a:ext cx="10515600" cy="4787889"/>
          </a:xfrm>
        </p:spPr>
        <p:txBody>
          <a:bodyPr>
            <a:normAutofit/>
          </a:bodyPr>
          <a:lstStyle/>
          <a:p>
            <a:pPr marL="0" indent="0">
              <a:buNone/>
            </a:pPr>
            <a:r>
              <a:rPr lang="en-US" dirty="0"/>
              <a:t>Record types allow you to associate different business processes and </a:t>
            </a:r>
            <a:r>
              <a:rPr lang="en-US" dirty="0" smtClean="0"/>
              <a:t>subset </a:t>
            </a:r>
            <a:r>
              <a:rPr lang="en-US" dirty="0"/>
              <a:t>of pick list </a:t>
            </a:r>
            <a:r>
              <a:rPr lang="en-US" dirty="0" smtClean="0"/>
              <a:t>values to </a:t>
            </a:r>
            <a:r>
              <a:rPr lang="en-US" dirty="0"/>
              <a:t>different users based on their user </a:t>
            </a:r>
            <a:r>
              <a:rPr lang="en-US" dirty="0" smtClean="0"/>
              <a:t>profile.  They </a:t>
            </a:r>
            <a:r>
              <a:rPr lang="en-US" dirty="0"/>
              <a:t>are used to drive which page layouts users see when viewing records, </a:t>
            </a:r>
            <a:r>
              <a:rPr lang="en-US" dirty="0" smtClean="0"/>
              <a:t>based </a:t>
            </a:r>
            <a:r>
              <a:rPr lang="en-US" dirty="0"/>
              <a:t>on their user profile.</a:t>
            </a:r>
          </a:p>
          <a:p>
            <a:pPr marL="0" indent="0">
              <a:buNone/>
            </a:pPr>
            <a:endParaRPr lang="en-US" dirty="0" smtClean="0"/>
          </a:p>
          <a:p>
            <a:r>
              <a:rPr lang="en-US" dirty="0" smtClean="0"/>
              <a:t>Salesforce Help:-  </a:t>
            </a:r>
            <a:r>
              <a:rPr lang="en-US" dirty="0" smtClean="0">
                <a:hlinkClick r:id="rId2"/>
              </a:rPr>
              <a:t>https</a:t>
            </a:r>
            <a:r>
              <a:rPr lang="en-US" dirty="0">
                <a:hlinkClick r:id="rId2"/>
              </a:rPr>
              <a:t>://</a:t>
            </a:r>
            <a:r>
              <a:rPr lang="en-US" dirty="0" smtClean="0">
                <a:hlinkClick r:id="rId2"/>
              </a:rPr>
              <a:t>help.salesforce.com/articleView?id=creating_record_types.htm&amp;type=0&amp;language=en_US&amp;release=204.16</a:t>
            </a:r>
            <a:endParaRPr lang="en-US" dirty="0" smtClean="0"/>
          </a:p>
          <a:p>
            <a:r>
              <a:rPr lang="en-US" dirty="0" smtClean="0"/>
              <a:t>YouTube:-  </a:t>
            </a:r>
            <a:r>
              <a:rPr lang="en-US" dirty="0">
                <a:hlinkClick r:id="rId3"/>
              </a:rPr>
              <a:t>https://</a:t>
            </a:r>
            <a:r>
              <a:rPr lang="en-US" dirty="0" smtClean="0">
                <a:hlinkClick r:id="rId3"/>
              </a:rPr>
              <a:t>www.youtube.com/watch?v=JUFq1do07fA</a:t>
            </a:r>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86</a:t>
            </a:fld>
            <a:endParaRPr lang="en-US"/>
          </a:p>
        </p:txBody>
      </p:sp>
    </p:spTree>
    <p:extLst>
      <p:ext uri="{BB962C8B-B14F-4D97-AF65-F5344CB8AC3E}">
        <p14:creationId xmlns:p14="http://schemas.microsoft.com/office/powerpoint/2010/main" val="30384179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182195"/>
            <a:ext cx="10891281" cy="612335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895600" y="2336800"/>
            <a:ext cx="1255486" cy="464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41031" y="2336800"/>
            <a:ext cx="2914853" cy="369332"/>
          </a:xfrm>
          <a:prstGeom prst="rect">
            <a:avLst/>
          </a:prstGeom>
          <a:noFill/>
        </p:spPr>
        <p:txBody>
          <a:bodyPr wrap="square" rtlCol="0">
            <a:spAutoFit/>
          </a:bodyPr>
          <a:lstStyle/>
          <a:p>
            <a:r>
              <a:rPr lang="en-US" dirty="0" smtClean="0">
                <a:solidFill>
                  <a:srgbClr val="FF0000"/>
                </a:solidFill>
              </a:rPr>
              <a:t>Selection of Record Type</a:t>
            </a:r>
            <a:endParaRPr lang="en-US" dirty="0">
              <a:solidFill>
                <a:srgbClr val="FF0000"/>
              </a:solidFill>
            </a:endParaRPr>
          </a:p>
        </p:txBody>
      </p:sp>
    </p:spTree>
    <p:extLst>
      <p:ext uri="{BB962C8B-B14F-4D97-AF65-F5344CB8AC3E}">
        <p14:creationId xmlns:p14="http://schemas.microsoft.com/office/powerpoint/2010/main" val="26708146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7" y="483359"/>
            <a:ext cx="10859115" cy="250658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6" y="3144140"/>
            <a:ext cx="10859115" cy="316141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7213600" y="1683657"/>
            <a:ext cx="2177143" cy="246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49965" y="4934857"/>
            <a:ext cx="2330150" cy="1886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3562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smtClean="0"/>
              <a:t>  Exercise:-</a:t>
            </a:r>
          </a:p>
          <a:p>
            <a:pPr marL="0" indent="0">
              <a:buNone/>
            </a:pPr>
            <a:endParaRPr lang="en-US" dirty="0"/>
          </a:p>
          <a:p>
            <a:pPr marL="0" indent="0">
              <a:buNone/>
            </a:pPr>
            <a:r>
              <a:rPr lang="en-US" dirty="0" smtClean="0"/>
              <a:t>Create 2 Record Types and assign respective Page Layouts.</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89</a:t>
            </a:fld>
            <a:endParaRPr lang="en-US"/>
          </a:p>
        </p:txBody>
      </p:sp>
    </p:spTree>
    <p:extLst>
      <p:ext uri="{BB962C8B-B14F-4D97-AF65-F5344CB8AC3E}">
        <p14:creationId xmlns:p14="http://schemas.microsoft.com/office/powerpoint/2010/main" val="4132965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30558" y="6356348"/>
            <a:ext cx="4114800" cy="365125"/>
          </a:xfrm>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a:xfrm>
            <a:off x="0" y="6356348"/>
            <a:ext cx="2743200" cy="365125"/>
          </a:xfrm>
        </p:spPr>
        <p:txBody>
          <a:bodyPr/>
          <a:lstStyle/>
          <a:p>
            <a:fld id="{28FB983F-084D-4DA7-AABC-3CDAF90E0807}" type="slidenum">
              <a:rPr lang="en-US" smtClean="0"/>
              <a:t>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372" y="295087"/>
            <a:ext cx="9347487" cy="6061261"/>
          </a:xfrm>
          <a:prstGeom prst="rect">
            <a:avLst/>
          </a:prstGeom>
        </p:spPr>
      </p:pic>
      <p:sp>
        <p:nvSpPr>
          <p:cNvPr id="3" name="Rectangle 2"/>
          <p:cNvSpPr/>
          <p:nvPr/>
        </p:nvSpPr>
        <p:spPr>
          <a:xfrm>
            <a:off x="2862115" y="3325717"/>
            <a:ext cx="6096000" cy="646331"/>
          </a:xfrm>
          <a:prstGeom prst="rect">
            <a:avLst/>
          </a:prstGeom>
        </p:spPr>
        <p:txBody>
          <a:bodyPr>
            <a:spAutoFit/>
          </a:bodyPr>
          <a:lstStyle/>
          <a:p>
            <a:r>
              <a:rPr lang="en-US" sz="1200" b="1" dirty="0"/>
              <a:t>Elements highlighted in green are </a:t>
            </a:r>
            <a:r>
              <a:rPr lang="en-US" sz="1200" b="1" dirty="0" smtClean="0"/>
              <a:t>covered </a:t>
            </a:r>
            <a:r>
              <a:rPr lang="en-US" sz="1200" b="1" dirty="0"/>
              <a:t>by existing Cloud Computing reference </a:t>
            </a:r>
            <a:endParaRPr lang="en-US" sz="1200" b="1" dirty="0" smtClean="0"/>
          </a:p>
          <a:p>
            <a:r>
              <a:rPr lang="en-US" sz="1200" b="1" dirty="0" smtClean="0"/>
              <a:t>architectures</a:t>
            </a:r>
            <a:r>
              <a:rPr lang="en-US" sz="1200" b="1" dirty="0"/>
              <a:t>, models and frameworks. These focus primarily on the operational state of the life cycle, and the implementation and deployment architectures.</a:t>
            </a:r>
          </a:p>
        </p:txBody>
      </p:sp>
    </p:spTree>
    <p:extLst>
      <p:ext uri="{BB962C8B-B14F-4D97-AF65-F5344CB8AC3E}">
        <p14:creationId xmlns:p14="http://schemas.microsoft.com/office/powerpoint/2010/main" val="22551419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973" y="528898"/>
            <a:ext cx="10515600" cy="600075"/>
          </a:xfrm>
        </p:spPr>
        <p:txBody>
          <a:bodyPr/>
          <a:lstStyle/>
          <a:p>
            <a:r>
              <a:rPr lang="en-US" b="1" dirty="0" smtClean="0"/>
              <a:t>  List </a:t>
            </a:r>
            <a:r>
              <a:rPr lang="en-US" b="1" dirty="0"/>
              <a:t>View </a:t>
            </a:r>
            <a:endParaRPr lang="en-US" dirty="0"/>
          </a:p>
        </p:txBody>
      </p:sp>
      <p:sp>
        <p:nvSpPr>
          <p:cNvPr id="3" name="Content Placeholder 2"/>
          <p:cNvSpPr>
            <a:spLocks noGrp="1"/>
          </p:cNvSpPr>
          <p:nvPr>
            <p:ph idx="1"/>
          </p:nvPr>
        </p:nvSpPr>
        <p:spPr/>
        <p:txBody>
          <a:bodyPr/>
          <a:lstStyle/>
          <a:p>
            <a:pPr marL="0" indent="0">
              <a:buNone/>
            </a:pPr>
            <a:r>
              <a:rPr lang="en-US" dirty="0" smtClean="0"/>
              <a:t>List View </a:t>
            </a:r>
            <a:r>
              <a:rPr lang="en-US" dirty="0"/>
              <a:t>allows you to see a filtered list of records, such as contacts, accounts, </a:t>
            </a:r>
            <a:r>
              <a:rPr lang="en-US" dirty="0" smtClean="0"/>
              <a:t>custom objects, etc.  A </a:t>
            </a:r>
            <a:r>
              <a:rPr lang="en-US" dirty="0"/>
              <a:t>list view is used to quickly segment, and then take action on </a:t>
            </a:r>
            <a:r>
              <a:rPr lang="en-US" dirty="0" smtClean="0"/>
              <a:t>related records.</a:t>
            </a:r>
          </a:p>
          <a:p>
            <a:pPr marL="0" indent="0">
              <a:buNone/>
            </a:pPr>
            <a:endParaRPr lang="en-US" dirty="0"/>
          </a:p>
          <a:p>
            <a:pPr marL="0" indent="0">
              <a:buNone/>
            </a:pPr>
            <a:r>
              <a:rPr lang="en-US" dirty="0" smtClean="0"/>
              <a:t>Salesforce Help:-  </a:t>
            </a:r>
            <a:r>
              <a:rPr lang="en-US" dirty="0">
                <a:hlinkClick r:id="rId2"/>
              </a:rPr>
              <a:t>https://</a:t>
            </a:r>
            <a:r>
              <a:rPr lang="en-US" dirty="0" smtClean="0">
                <a:hlinkClick r:id="rId2"/>
              </a:rPr>
              <a:t>help.salesforce.com/articleView?id=customviews_parent.htm&amp;type=0&amp;language=en_US&amp;release=204.17</a:t>
            </a:r>
            <a:endParaRPr lang="en-US" dirty="0" smtClean="0"/>
          </a:p>
          <a:p>
            <a:pPr marL="0" indent="0">
              <a:buNone/>
            </a:pPr>
            <a:r>
              <a:rPr lang="en-US" dirty="0" smtClean="0"/>
              <a:t>YouTube:-  </a:t>
            </a:r>
            <a:r>
              <a:rPr lang="en-US" dirty="0"/>
              <a:t>https://</a:t>
            </a:r>
            <a:r>
              <a:rPr lang="en-US" dirty="0" smtClean="0"/>
              <a:t>www.youtube.com/watch?v=z4Ri4YpaPfc</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90</a:t>
            </a:fld>
            <a:endParaRPr lang="en-US"/>
          </a:p>
        </p:txBody>
      </p:sp>
    </p:spTree>
    <p:extLst>
      <p:ext uri="{BB962C8B-B14F-4D97-AF65-F5344CB8AC3E}">
        <p14:creationId xmlns:p14="http://schemas.microsoft.com/office/powerpoint/2010/main" val="29329366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179378"/>
            <a:ext cx="10896292" cy="6126172"/>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1214651" y="1419367"/>
            <a:ext cx="1419367" cy="14330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3632547" y="1447505"/>
            <a:ext cx="3534771" cy="369332"/>
          </a:xfrm>
          <a:prstGeom prst="rect">
            <a:avLst/>
          </a:prstGeom>
          <a:noFill/>
        </p:spPr>
        <p:txBody>
          <a:bodyPr wrap="square" rtlCol="0">
            <a:spAutoFit/>
          </a:bodyPr>
          <a:lstStyle/>
          <a:p>
            <a:r>
              <a:rPr lang="en-US" dirty="0" smtClean="0">
                <a:solidFill>
                  <a:srgbClr val="FF0000"/>
                </a:solidFill>
              </a:rPr>
              <a:t>List View options</a:t>
            </a:r>
            <a:endParaRPr lang="en-US" dirty="0">
              <a:solidFill>
                <a:srgbClr val="FF0000"/>
              </a:solidFill>
            </a:endParaRPr>
          </a:p>
        </p:txBody>
      </p:sp>
      <p:cxnSp>
        <p:nvCxnSpPr>
          <p:cNvPr id="11" name="Straight Arrow Connector 10"/>
          <p:cNvCxnSpPr/>
          <p:nvPr/>
        </p:nvCxnSpPr>
        <p:spPr>
          <a:xfrm flipH="1" flipV="1">
            <a:off x="2691358" y="1645213"/>
            <a:ext cx="941189" cy="55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2750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a:t> </a:t>
            </a:r>
            <a:r>
              <a:rPr lang="en-US" dirty="0" smtClean="0"/>
              <a:t> Exercise:-</a:t>
            </a:r>
          </a:p>
          <a:p>
            <a:pPr marL="0" indent="0">
              <a:buNone/>
            </a:pPr>
            <a:endParaRPr lang="en-US" dirty="0"/>
          </a:p>
          <a:p>
            <a:pPr marL="0" indent="0">
              <a:buNone/>
            </a:pPr>
            <a:r>
              <a:rPr lang="en-US" dirty="0" smtClean="0"/>
              <a:t>Create few List Views in Opportunities, Contact, Account, &amp; Custom Object.</a:t>
            </a: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92</a:t>
            </a:fld>
            <a:endParaRPr lang="en-US"/>
          </a:p>
        </p:txBody>
      </p:sp>
    </p:spTree>
    <p:extLst>
      <p:ext uri="{BB962C8B-B14F-4D97-AF65-F5344CB8AC3E}">
        <p14:creationId xmlns:p14="http://schemas.microsoft.com/office/powerpoint/2010/main" val="21409801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42546"/>
            <a:ext cx="10515600" cy="600075"/>
          </a:xfrm>
        </p:spPr>
        <p:txBody>
          <a:bodyPr/>
          <a:lstStyle/>
          <a:p>
            <a:r>
              <a:rPr lang="en-US" dirty="0"/>
              <a:t> </a:t>
            </a:r>
            <a:r>
              <a:rPr lang="en-US" dirty="0" smtClean="0"/>
              <a:t> Custom Button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Every detail page includes several </a:t>
            </a:r>
            <a:r>
              <a:rPr lang="en-US" dirty="0" smtClean="0"/>
              <a:t>Standard Buttons</a:t>
            </a:r>
            <a:r>
              <a:rPr lang="en-US" dirty="0"/>
              <a:t>, including Edit, Delete, </a:t>
            </a:r>
            <a:r>
              <a:rPr lang="en-US" dirty="0" smtClean="0"/>
              <a:t>Clone, etc.  You </a:t>
            </a:r>
            <a:r>
              <a:rPr lang="en-US" dirty="0"/>
              <a:t>can also create custom buttons and add them to page layouts as </a:t>
            </a:r>
            <a:r>
              <a:rPr lang="en-US" dirty="0" smtClean="0"/>
              <a:t>needed.  Custom Button are </a:t>
            </a:r>
            <a:r>
              <a:rPr lang="en-US" dirty="0"/>
              <a:t>used to </a:t>
            </a:r>
            <a:r>
              <a:rPr lang="en-US" dirty="0" smtClean="0"/>
              <a:t>create new record, certain records with auto populated values, certain logics on clicking on button, etc.</a:t>
            </a:r>
          </a:p>
          <a:p>
            <a:pPr marL="0" indent="0">
              <a:buNone/>
            </a:pPr>
            <a:endParaRPr lang="en-US" dirty="0"/>
          </a:p>
          <a:p>
            <a:pPr marL="0" indent="0">
              <a:buNone/>
            </a:pPr>
            <a:endParaRPr lang="en-US" dirty="0"/>
          </a:p>
          <a:p>
            <a:pPr marL="0" indent="0">
              <a:buNone/>
            </a:pPr>
            <a:endParaRPr lang="en-US" dirty="0"/>
          </a:p>
          <a:p>
            <a:pPr marL="0" indent="0">
              <a:buNone/>
            </a:pPr>
            <a:r>
              <a:rPr lang="en-US" dirty="0" smtClean="0"/>
              <a:t>Salesforce Help:-  </a:t>
            </a:r>
            <a:r>
              <a:rPr lang="en-US" dirty="0">
                <a:hlinkClick r:id="rId2"/>
              </a:rPr>
              <a:t>https://</a:t>
            </a:r>
            <a:r>
              <a:rPr lang="en-US" dirty="0" smtClean="0">
                <a:hlinkClick r:id="rId2"/>
              </a:rPr>
              <a:t>help.salesforce.com/articleView?id=customize_enterprise.htm&amp;type=0&amp;language=en_US&amp;release=204.17</a:t>
            </a:r>
            <a:endParaRPr lang="en-US" dirty="0" smtClean="0"/>
          </a:p>
          <a:p>
            <a:pPr marL="0" indent="0">
              <a:buNone/>
            </a:pPr>
            <a:r>
              <a:rPr lang="en-US" dirty="0" smtClean="0"/>
              <a:t>YouTube:-  </a:t>
            </a:r>
            <a:r>
              <a:rPr lang="en-US" dirty="0">
                <a:hlinkClick r:id="rId3"/>
              </a:rPr>
              <a:t>https://</a:t>
            </a:r>
            <a:r>
              <a:rPr lang="en-US" dirty="0" smtClean="0">
                <a:hlinkClick r:id="rId3"/>
              </a:rPr>
              <a:t>www.youtube.com/watch?v=BtpUnNklgZc</a:t>
            </a:r>
            <a:endParaRPr lang="en-US" dirty="0" smtClean="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93</a:t>
            </a:fld>
            <a:endParaRPr lang="en-US"/>
          </a:p>
        </p:txBody>
      </p:sp>
    </p:spTree>
    <p:extLst>
      <p:ext uri="{BB962C8B-B14F-4D97-AF65-F5344CB8AC3E}">
        <p14:creationId xmlns:p14="http://schemas.microsoft.com/office/powerpoint/2010/main" val="33767509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04071"/>
            <a:ext cx="10953019" cy="5901479"/>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063319" y="2770496"/>
            <a:ext cx="1201003" cy="2729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36374" y="2722307"/>
            <a:ext cx="4148920" cy="369332"/>
          </a:xfrm>
          <a:prstGeom prst="rect">
            <a:avLst/>
          </a:prstGeom>
          <a:noFill/>
        </p:spPr>
        <p:txBody>
          <a:bodyPr wrap="square" rtlCol="0">
            <a:spAutoFit/>
          </a:bodyPr>
          <a:lstStyle/>
          <a:p>
            <a:r>
              <a:rPr lang="en-US" dirty="0" smtClean="0">
                <a:solidFill>
                  <a:srgbClr val="FF0000"/>
                </a:solidFill>
              </a:rPr>
              <a:t>Custom Button</a:t>
            </a:r>
            <a:endParaRPr lang="en-US" dirty="0">
              <a:solidFill>
                <a:srgbClr val="FF0000"/>
              </a:solidFill>
            </a:endParaRPr>
          </a:p>
        </p:txBody>
      </p:sp>
      <p:cxnSp>
        <p:nvCxnSpPr>
          <p:cNvPr id="10" name="Straight Arrow Connector 9"/>
          <p:cNvCxnSpPr/>
          <p:nvPr/>
        </p:nvCxnSpPr>
        <p:spPr>
          <a:xfrm flipH="1">
            <a:off x="6414447" y="2906973"/>
            <a:ext cx="5219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6415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a:t> </a:t>
            </a:r>
            <a:r>
              <a:rPr lang="en-US" dirty="0" smtClean="0"/>
              <a:t> Exercise:-</a:t>
            </a:r>
          </a:p>
          <a:p>
            <a:pPr marL="0" indent="0">
              <a:buNone/>
            </a:pPr>
            <a:endParaRPr lang="en-US" dirty="0"/>
          </a:p>
          <a:p>
            <a:pPr marL="0" indent="0">
              <a:buNone/>
            </a:pPr>
            <a:r>
              <a:rPr lang="en-US" dirty="0" smtClean="0"/>
              <a:t>Create new Custom Button to display Account Industry field in some text custom field on Contact Object.</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95</a:t>
            </a:fld>
            <a:endParaRPr lang="en-US"/>
          </a:p>
        </p:txBody>
      </p:sp>
    </p:spTree>
    <p:extLst>
      <p:ext uri="{BB962C8B-B14F-4D97-AF65-F5344CB8AC3E}">
        <p14:creationId xmlns:p14="http://schemas.microsoft.com/office/powerpoint/2010/main" val="4270107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269" y="542546"/>
            <a:ext cx="10515600" cy="600075"/>
          </a:xfrm>
        </p:spPr>
        <p:txBody>
          <a:bodyPr/>
          <a:lstStyle/>
          <a:p>
            <a:r>
              <a:rPr lang="en-US" dirty="0"/>
              <a:t> </a:t>
            </a:r>
            <a:r>
              <a:rPr lang="en-US" dirty="0" smtClean="0"/>
              <a:t> Custom </a:t>
            </a:r>
            <a:r>
              <a:rPr lang="en-US" dirty="0"/>
              <a:t>links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Custom Links are used to provide </a:t>
            </a:r>
            <a:r>
              <a:rPr lang="en-US" dirty="0"/>
              <a:t>quick access to relevant or frequently-used Salesforce pages, such as search Account/Contact Name in Google </a:t>
            </a:r>
            <a:r>
              <a:rPr lang="en-US" dirty="0" smtClean="0"/>
              <a:t>, Sales </a:t>
            </a:r>
            <a:r>
              <a:rPr lang="en-US" dirty="0"/>
              <a:t>by Rep </a:t>
            </a:r>
            <a:r>
              <a:rPr lang="en-US" dirty="0" smtClean="0"/>
              <a:t>report, Opportunity Report,, etc.  Custom</a:t>
            </a:r>
            <a:r>
              <a:rPr lang="en-US" b="1" dirty="0" smtClean="0"/>
              <a:t> </a:t>
            </a:r>
            <a:r>
              <a:rPr lang="en-US" dirty="0"/>
              <a:t>links are hyperlinks that can include Salesforce fields as tokens within a URL or on </a:t>
            </a:r>
            <a:r>
              <a:rPr lang="en-US" dirty="0" smtClean="0"/>
              <a:t>Visualforce </a:t>
            </a:r>
            <a:r>
              <a:rPr lang="en-US" dirty="0"/>
              <a:t>pages</a:t>
            </a:r>
            <a:r>
              <a:rPr lang="en-US" dirty="0" smtClean="0"/>
              <a:t>.</a:t>
            </a:r>
          </a:p>
          <a:p>
            <a:pPr marL="0" indent="0">
              <a:buNone/>
            </a:pPr>
            <a:endParaRPr lang="en-US" dirty="0"/>
          </a:p>
          <a:p>
            <a:pPr marL="0" indent="0">
              <a:buNone/>
            </a:pPr>
            <a:r>
              <a:rPr lang="en-US" dirty="0" smtClean="0"/>
              <a:t>Salesforce Help:- </a:t>
            </a:r>
            <a:r>
              <a:rPr lang="en-US" dirty="0">
                <a:hlinkClick r:id="rId2"/>
              </a:rPr>
              <a:t>https://</a:t>
            </a:r>
            <a:r>
              <a:rPr lang="en-US" dirty="0" smtClean="0">
                <a:hlinkClick r:id="rId2"/>
              </a:rPr>
              <a:t>help.salesforce.com/articleView?id=defining_custom_links.htm&amp;language=en_US&amp;r=https%3A%2F%2Fwww.google.co.in%2F&amp;type=0</a:t>
            </a:r>
            <a:endParaRPr lang="en-US" dirty="0" smtClean="0"/>
          </a:p>
          <a:p>
            <a:pPr marL="0" indent="0">
              <a:buNone/>
            </a:pPr>
            <a:r>
              <a:rPr lang="en-US" dirty="0" smtClean="0"/>
              <a:t>YouTube:- </a:t>
            </a:r>
            <a:r>
              <a:rPr lang="en-US" dirty="0">
                <a:hlinkClick r:id="rId3"/>
              </a:rPr>
              <a:t>https://</a:t>
            </a:r>
            <a:r>
              <a:rPr lang="en-US" dirty="0" smtClean="0">
                <a:hlinkClick r:id="rId3"/>
              </a:rPr>
              <a:t>www.youtube.com/watch?v=Xd30crFI36c</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96</a:t>
            </a:fld>
            <a:endParaRPr lang="en-US"/>
          </a:p>
        </p:txBody>
      </p:sp>
    </p:spTree>
    <p:extLst>
      <p:ext uri="{BB962C8B-B14F-4D97-AF65-F5344CB8AC3E}">
        <p14:creationId xmlns:p14="http://schemas.microsoft.com/office/powerpoint/2010/main" val="24904035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28" y="445298"/>
            <a:ext cx="10876502" cy="5860252"/>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347415" y="4940489"/>
            <a:ext cx="1869743" cy="2320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03252" y="4803168"/>
            <a:ext cx="3002508" cy="369332"/>
          </a:xfrm>
          <a:prstGeom prst="rect">
            <a:avLst/>
          </a:prstGeom>
          <a:noFill/>
        </p:spPr>
        <p:txBody>
          <a:bodyPr wrap="square" rtlCol="0">
            <a:spAutoFit/>
          </a:bodyPr>
          <a:lstStyle/>
          <a:p>
            <a:r>
              <a:rPr lang="en-US" dirty="0" smtClean="0">
                <a:solidFill>
                  <a:srgbClr val="FF0000"/>
                </a:solidFill>
              </a:rPr>
              <a:t>Custom Link</a:t>
            </a:r>
            <a:endParaRPr lang="en-US" dirty="0">
              <a:solidFill>
                <a:srgbClr val="FF0000"/>
              </a:solidFill>
            </a:endParaRPr>
          </a:p>
        </p:txBody>
      </p:sp>
      <p:cxnSp>
        <p:nvCxnSpPr>
          <p:cNvPr id="10" name="Straight Arrow Connector 9"/>
          <p:cNvCxnSpPr/>
          <p:nvPr/>
        </p:nvCxnSpPr>
        <p:spPr>
          <a:xfrm flipH="1">
            <a:off x="4252358" y="5056494"/>
            <a:ext cx="45126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0990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5" y="589253"/>
            <a:ext cx="10515600" cy="4351338"/>
          </a:xfrm>
        </p:spPr>
        <p:txBody>
          <a:bodyPr/>
          <a:lstStyle/>
          <a:p>
            <a:pPr marL="0" indent="0">
              <a:buNone/>
            </a:pPr>
            <a:r>
              <a:rPr lang="en-US" dirty="0"/>
              <a:t> </a:t>
            </a:r>
            <a:r>
              <a:rPr lang="en-US" dirty="0" smtClean="0"/>
              <a:t> Exercise:-</a:t>
            </a:r>
          </a:p>
          <a:p>
            <a:pPr marL="0" indent="0">
              <a:buNone/>
            </a:pPr>
            <a:endParaRPr lang="en-US" dirty="0"/>
          </a:p>
          <a:p>
            <a:pPr marL="0" indent="0">
              <a:buNone/>
            </a:pPr>
            <a:r>
              <a:rPr lang="en-US" dirty="0" smtClean="0"/>
              <a:t>Create new Custom Link to display particular page of Salesforce or Report.</a:t>
            </a:r>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98</a:t>
            </a:fld>
            <a:endParaRPr lang="en-US"/>
          </a:p>
        </p:txBody>
      </p:sp>
    </p:spTree>
    <p:extLst>
      <p:ext uri="{BB962C8B-B14F-4D97-AF65-F5344CB8AC3E}">
        <p14:creationId xmlns:p14="http://schemas.microsoft.com/office/powerpoint/2010/main" val="5153803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1" y="487955"/>
            <a:ext cx="10515600" cy="600075"/>
          </a:xfrm>
        </p:spPr>
        <p:txBody>
          <a:bodyPr/>
          <a:lstStyle/>
          <a:p>
            <a:r>
              <a:rPr lang="en-US" dirty="0" smtClean="0"/>
              <a:t>  Queues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Queues</a:t>
            </a:r>
            <a:r>
              <a:rPr lang="en-US" dirty="0"/>
              <a:t> help your teams manage </a:t>
            </a:r>
            <a:r>
              <a:rPr lang="en-US" dirty="0" smtClean="0"/>
              <a:t>Leads</a:t>
            </a:r>
            <a:r>
              <a:rPr lang="en-US" dirty="0"/>
              <a:t>, </a:t>
            </a:r>
            <a:r>
              <a:rPr lang="en-US" dirty="0" smtClean="0"/>
              <a:t>Cases</a:t>
            </a:r>
            <a:r>
              <a:rPr lang="en-US" dirty="0"/>
              <a:t>, </a:t>
            </a:r>
            <a:r>
              <a:rPr lang="en-US" dirty="0" smtClean="0"/>
              <a:t>Service Contracts</a:t>
            </a:r>
            <a:r>
              <a:rPr lang="en-US" dirty="0"/>
              <a:t>, and </a:t>
            </a:r>
            <a:r>
              <a:rPr lang="en-US" dirty="0" smtClean="0"/>
              <a:t>Custom Objects</a:t>
            </a:r>
            <a:r>
              <a:rPr lang="en-US" dirty="0"/>
              <a:t>. Once records are placed in a queue manually or through an automatic case or lead assignment rule, records remain there until they're assigned to a user or taken by one of the queue </a:t>
            </a:r>
            <a:r>
              <a:rPr lang="en-US" dirty="0" smtClean="0"/>
              <a:t>members.</a:t>
            </a:r>
            <a:endParaRPr lang="en-US" dirty="0"/>
          </a:p>
          <a:p>
            <a:pPr marL="0" indent="0">
              <a:buNone/>
            </a:pPr>
            <a:endParaRPr lang="en-US" dirty="0"/>
          </a:p>
          <a:p>
            <a:pPr marL="0" indent="0">
              <a:buNone/>
            </a:pPr>
            <a:r>
              <a:rPr lang="en-US" dirty="0" smtClean="0"/>
              <a:t>Salesforce Help:-  </a:t>
            </a:r>
            <a:r>
              <a:rPr lang="en-US" dirty="0">
                <a:hlinkClick r:id="rId2"/>
              </a:rPr>
              <a:t>https://</a:t>
            </a:r>
            <a:r>
              <a:rPr lang="en-US" dirty="0" smtClean="0">
                <a:hlinkClick r:id="rId2"/>
              </a:rPr>
              <a:t>help.salesforce.com/articleView?id=queues_overview.htm&amp;language=en_US&amp;type=0</a:t>
            </a:r>
            <a:endParaRPr lang="en-US" dirty="0" smtClean="0"/>
          </a:p>
          <a:p>
            <a:pPr marL="0" indent="0">
              <a:buNone/>
            </a:pPr>
            <a:r>
              <a:rPr lang="en-US" dirty="0" smtClean="0"/>
              <a:t>YouTube:-  </a:t>
            </a:r>
            <a:r>
              <a:rPr lang="en-US" dirty="0">
                <a:hlinkClick r:id="rId3"/>
              </a:rPr>
              <a:t>https://</a:t>
            </a:r>
            <a:r>
              <a:rPr lang="en-US" dirty="0" smtClean="0">
                <a:hlinkClick r:id="rId3"/>
              </a:rPr>
              <a:t>www.youtube.com/watch?v=JSIJwxLV2Zw</a:t>
            </a:r>
            <a:endParaRPr lang="en-US" dirty="0" smtClean="0"/>
          </a:p>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Salesforce Overview      |    </a:t>
            </a:r>
            <a:endParaRPr lang="en-US" dirty="0"/>
          </a:p>
        </p:txBody>
      </p:sp>
      <p:sp>
        <p:nvSpPr>
          <p:cNvPr id="5" name="Slide Number Placeholder 4"/>
          <p:cNvSpPr>
            <a:spLocks noGrp="1"/>
          </p:cNvSpPr>
          <p:nvPr>
            <p:ph type="sldNum" sz="quarter" idx="12"/>
          </p:nvPr>
        </p:nvSpPr>
        <p:spPr/>
        <p:txBody>
          <a:bodyPr/>
          <a:lstStyle/>
          <a:p>
            <a:fld id="{28FB983F-084D-4DA7-AABC-3CDAF90E0807}" type="slidenum">
              <a:rPr lang="en-US" smtClean="0"/>
              <a:t>99</a:t>
            </a:fld>
            <a:endParaRPr lang="en-US"/>
          </a:p>
        </p:txBody>
      </p:sp>
    </p:spTree>
    <p:extLst>
      <p:ext uri="{BB962C8B-B14F-4D97-AF65-F5344CB8AC3E}">
        <p14:creationId xmlns:p14="http://schemas.microsoft.com/office/powerpoint/2010/main" val="2463207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38BFDE8F139840BAEEC6E7A932ED0C" ma:contentTypeVersion="4" ma:contentTypeDescription="Create a new document." ma:contentTypeScope="" ma:versionID="34fde4e6c70489b00d5529f9497ff262">
  <xsd:schema xmlns:xsd="http://www.w3.org/2001/XMLSchema" xmlns:xs="http://www.w3.org/2001/XMLSchema" xmlns:p="http://schemas.microsoft.com/office/2006/metadata/properties" xmlns:ns2="9f50c8a6-e5a4-43ce-b67f-ee4bc8ad8584" xmlns:ns3="951c5514-b77c-4532-82d5-a05f2f7d58e2" targetNamespace="http://schemas.microsoft.com/office/2006/metadata/properties" ma:root="true" ma:fieldsID="71abba4a890ce6234ceff5abbcc0c3f9" ns2:_="" ns3:_="">
    <xsd:import namespace="9f50c8a6-e5a4-43ce-b67f-ee4bc8ad8584"/>
    <xsd:import namespace="951c5514-b77c-4532-82d5-a05f2f7d58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50c8a6-e5a4-43ce-b67f-ee4bc8ad85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1c5514-b77c-4532-82d5-a05f2f7d58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8EC8E6-E18B-4630-93C0-B8A30CC1385E}"/>
</file>

<file path=customXml/itemProps2.xml><?xml version="1.0" encoding="utf-8"?>
<ds:datastoreItem xmlns:ds="http://schemas.openxmlformats.org/officeDocument/2006/customXml" ds:itemID="{8AE220B9-5E26-4E59-ADB8-AF0478511477}"/>
</file>

<file path=customXml/itemProps3.xml><?xml version="1.0" encoding="utf-8"?>
<ds:datastoreItem xmlns:ds="http://schemas.openxmlformats.org/officeDocument/2006/customXml" ds:itemID="{8B20A045-FFAF-4E02-8644-59FC97B5335D}"/>
</file>

<file path=docProps/app.xml><?xml version="1.0" encoding="utf-8"?>
<Properties xmlns="http://schemas.openxmlformats.org/officeDocument/2006/extended-properties" xmlns:vt="http://schemas.openxmlformats.org/officeDocument/2006/docPropsVTypes">
  <TotalTime>14025</TotalTime>
  <Words>7734</Words>
  <Application>Microsoft Office PowerPoint</Application>
  <PresentationFormat>Widescreen</PresentationFormat>
  <Paragraphs>1286</Paragraphs>
  <Slides>187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187</vt:i4>
      </vt:variant>
    </vt:vector>
  </HeadingPairs>
  <TitlesOfParts>
    <vt:vector size="193" baseType="lpstr">
      <vt:lpstr>Arial</vt:lpstr>
      <vt:lpstr>Calibri</vt:lpstr>
      <vt:lpstr>Calibri Light</vt:lpstr>
      <vt:lpstr>Times New Roman</vt:lpstr>
      <vt:lpstr>Wingdings</vt:lpstr>
      <vt:lpstr>Office Theme</vt:lpstr>
      <vt:lpstr>                 Overview            </vt:lpstr>
      <vt:lpstr>Agenda – Salesforce Overview </vt:lpstr>
      <vt:lpstr>Continued…</vt:lpstr>
      <vt:lpstr>  What is Cloud Computing?  </vt:lpstr>
      <vt:lpstr>   What is Cloud Architecture?  </vt:lpstr>
      <vt:lpstr>PowerPoint Presentation</vt:lpstr>
      <vt:lpstr>  What is Cloud Computing Framework?  </vt:lpstr>
      <vt:lpstr>PowerPoint Presentation</vt:lpstr>
      <vt:lpstr>PowerPoint Presentation</vt:lpstr>
      <vt:lpstr>  What is Cloud Computing Security?  </vt:lpstr>
      <vt:lpstr>PowerPoint Presentation</vt:lpstr>
      <vt:lpstr>PowerPoint Presentation</vt:lpstr>
      <vt:lpstr>   What is CRM?</vt:lpstr>
      <vt:lpstr>  What is Salesforce?</vt:lpstr>
      <vt:lpstr>PowerPoint Presentation</vt:lpstr>
      <vt:lpstr>PowerPoint Presentation</vt:lpstr>
      <vt:lpstr>PowerPoint Presentation</vt:lpstr>
      <vt:lpstr>PowerPoint Presentation</vt:lpstr>
      <vt:lpstr>PowerPoint Presentation</vt:lpstr>
      <vt:lpstr>  Declarative or Programmatic Approach?</vt:lpstr>
      <vt:lpstr>  Continued… </vt:lpstr>
      <vt:lpstr>   Organization Setup</vt:lpstr>
      <vt:lpstr>PowerPoint Presentation</vt:lpstr>
      <vt:lpstr>  Salesforce Editions</vt:lpstr>
      <vt:lpstr>  User Licenses</vt:lpstr>
      <vt:lpstr>  continued…</vt:lpstr>
      <vt:lpstr>PowerPoint Presentation</vt:lpstr>
      <vt:lpstr>PowerPoint Presentation</vt:lpstr>
      <vt:lpstr>  Profiles </vt:lpstr>
      <vt:lpstr>  continued… </vt:lpstr>
      <vt:lpstr>PowerPoint Presentation</vt:lpstr>
      <vt:lpstr>PowerPoint Presentation</vt:lpstr>
      <vt:lpstr>  Roles/Role Hierarchy</vt:lpstr>
      <vt:lpstr>PowerPoint Presentation</vt:lpstr>
      <vt:lpstr>PowerPoint Presentation</vt:lpstr>
      <vt:lpstr>  Permission Set</vt:lpstr>
      <vt:lpstr>PowerPoint Presentation</vt:lpstr>
      <vt:lpstr>  Organization Wide Defaults</vt:lpstr>
      <vt:lpstr>  Continued…</vt:lpstr>
      <vt:lpstr>PowerPoint Presentation</vt:lpstr>
      <vt:lpstr>PowerPoint Presentation</vt:lpstr>
      <vt:lpstr>  Users</vt:lpstr>
      <vt:lpstr>PowerPoint Presentation</vt:lpstr>
      <vt:lpstr>PowerPoint Presentation</vt:lpstr>
      <vt:lpstr>  App</vt:lpstr>
      <vt:lpstr>PowerPoint Presentation</vt:lpstr>
      <vt:lpstr>PowerPoint Presentation</vt:lpstr>
      <vt:lpstr>PowerPoint Presentation</vt:lpstr>
      <vt:lpstr>  Objects</vt:lpstr>
      <vt:lpstr>PowerPoint Presentation</vt:lpstr>
      <vt:lpstr>PowerPoint Presentation</vt:lpstr>
      <vt:lpstr>PowerPoint Presentation</vt:lpstr>
      <vt:lpstr>   Relationship</vt:lpstr>
      <vt:lpstr>  Type of Relationships</vt:lpstr>
      <vt:lpstr>  Continued…</vt:lpstr>
      <vt:lpstr>PowerPoint Presentation</vt:lpstr>
      <vt:lpstr>PowerPoint Presentation</vt:lpstr>
      <vt:lpstr>PowerPoint Presentation</vt:lpstr>
      <vt:lpstr>PowerPoint Presentation</vt:lpstr>
      <vt:lpstr>  Schema Builder</vt:lpstr>
      <vt:lpstr>PowerPoint Presentation</vt:lpstr>
      <vt:lpstr>PowerPoint Presentation</vt:lpstr>
      <vt:lpstr>PowerPoint Presentation</vt:lpstr>
      <vt:lpstr>  Fields</vt:lpstr>
      <vt:lpstr>  Continued…</vt:lpstr>
      <vt:lpstr>PowerPoint Presentation</vt:lpstr>
      <vt:lpstr>PowerPoint Presentation</vt:lpstr>
      <vt:lpstr>  Custom Formula Field</vt:lpstr>
      <vt:lpstr>PowerPoint Presentation</vt:lpstr>
      <vt:lpstr>PowerPoint Presentation</vt:lpstr>
      <vt:lpstr>  Controlling &amp; Dependent Picklist</vt:lpstr>
      <vt:lpstr>PowerPoint Presentation</vt:lpstr>
      <vt:lpstr>PowerPoint Presentation</vt:lpstr>
      <vt:lpstr>  Rollup Summary Fields  </vt:lpstr>
      <vt:lpstr>PowerPoint Presentation</vt:lpstr>
      <vt:lpstr>PowerPoint Presentation</vt:lpstr>
      <vt:lpstr>  Field Tracking/Field History Tracking</vt:lpstr>
      <vt:lpstr>PowerPoint Presentation</vt:lpstr>
      <vt:lpstr>PowerPoint Presentation</vt:lpstr>
      <vt:lpstr>  Business Processes (Sales, Support, Lead, or Solution Process)</vt:lpstr>
      <vt:lpstr>PowerPoint Presentation</vt:lpstr>
      <vt:lpstr>  Page Layouts </vt:lpstr>
      <vt:lpstr>PowerPoint Presentation</vt:lpstr>
      <vt:lpstr>PowerPoint Presentation</vt:lpstr>
      <vt:lpstr>PowerPoint Presentation</vt:lpstr>
      <vt:lpstr>  Record Type</vt:lpstr>
      <vt:lpstr>PowerPoint Presentation</vt:lpstr>
      <vt:lpstr>PowerPoint Presentation</vt:lpstr>
      <vt:lpstr>PowerPoint Presentation</vt:lpstr>
      <vt:lpstr>  List View </vt:lpstr>
      <vt:lpstr>PowerPoint Presentation</vt:lpstr>
      <vt:lpstr>PowerPoint Presentation</vt:lpstr>
      <vt:lpstr>  Custom Button</vt:lpstr>
      <vt:lpstr>PowerPoint Presentation</vt:lpstr>
      <vt:lpstr>PowerPoint Presentation</vt:lpstr>
      <vt:lpstr>  Custom links  </vt:lpstr>
      <vt:lpstr>PowerPoint Presentation</vt:lpstr>
      <vt:lpstr>PowerPoint Presentation</vt:lpstr>
      <vt:lpstr>  Queues</vt:lpstr>
      <vt:lpstr>PowerPoint Presentation</vt:lpstr>
      <vt:lpstr>PowerPoint Presentation</vt:lpstr>
      <vt:lpstr>  Public Group</vt:lpstr>
      <vt:lpstr>PowerPoint Presentation</vt:lpstr>
      <vt:lpstr>PowerPoint Presentation</vt:lpstr>
      <vt:lpstr>  Sharing Settings</vt:lpstr>
      <vt:lpstr>  Continued…</vt:lpstr>
      <vt:lpstr>PowerPoint Presentation</vt:lpstr>
      <vt:lpstr>PowerPoint Presentation</vt:lpstr>
      <vt:lpstr>  Teams (Account Team, Opportunity Team, &amp; Case Team)</vt:lpstr>
      <vt:lpstr>PowerPoint Presentation</vt:lpstr>
      <vt:lpstr>PowerPoint Presentation</vt:lpstr>
      <vt:lpstr>  Activity Management  </vt:lpstr>
      <vt:lpstr>PowerPoint Presentation</vt:lpstr>
      <vt:lpstr>PowerPoint Presentation</vt:lpstr>
      <vt:lpstr>PowerPoint Presentation</vt:lpstr>
      <vt:lpstr>  Validation Rules</vt:lpstr>
      <vt:lpstr>PowerPoint Presentation</vt:lpstr>
      <vt:lpstr>PowerPoint Presentation</vt:lpstr>
      <vt:lpstr>  Workflow Rule</vt:lpstr>
      <vt:lpstr>PowerPoint Presentation</vt:lpstr>
      <vt:lpstr>PowerPoint Presentation</vt:lpstr>
      <vt:lpstr>PowerPoint Presentation</vt:lpstr>
      <vt:lpstr>  Process Builder</vt:lpstr>
      <vt:lpstr>PowerPoint Presentation</vt:lpstr>
      <vt:lpstr>PowerPoint Presentation</vt:lpstr>
      <vt:lpstr>  Approval Process</vt:lpstr>
      <vt:lpstr>PowerPoint Presentation</vt:lpstr>
      <vt:lpstr>PowerPoint Presentation</vt:lpstr>
      <vt:lpstr>  Reports</vt:lpstr>
      <vt:lpstr>PowerPoint Presentation</vt:lpstr>
      <vt:lpstr>PowerPoint Presentation</vt:lpstr>
      <vt:lpstr>   Bucket Fields</vt:lpstr>
      <vt:lpstr>PowerPoint Presentation</vt:lpstr>
      <vt:lpstr>PowerPoint Presentation</vt:lpstr>
      <vt:lpstr>   Custom Report Types</vt:lpstr>
      <vt:lpstr>PowerPoint Presentation</vt:lpstr>
      <vt:lpstr>PowerPoint Presentation</vt:lpstr>
      <vt:lpstr>   Report Scheduling</vt:lpstr>
      <vt:lpstr>PowerPoint Presentation</vt:lpstr>
      <vt:lpstr>PowerPoint Presentation</vt:lpstr>
      <vt:lpstr>  Dashboards</vt:lpstr>
      <vt:lpstr>  Continued…</vt:lpstr>
      <vt:lpstr>PowerPoint Presentation</vt:lpstr>
      <vt:lpstr>PowerPoint Presentation</vt:lpstr>
      <vt:lpstr>   Report/Dashboard Folder Sharing</vt:lpstr>
      <vt:lpstr>PowerPoint Presentation</vt:lpstr>
      <vt:lpstr>PowerPoint Presentation</vt:lpstr>
      <vt:lpstr>  Communities</vt:lpstr>
      <vt:lpstr>PowerPoint Presentation</vt:lpstr>
      <vt:lpstr>  Community Management</vt:lpstr>
      <vt:lpstr>PowerPoint Presentation</vt:lpstr>
      <vt:lpstr>      Answers</vt:lpstr>
      <vt:lpstr>PowerPoint Presentation</vt:lpstr>
      <vt:lpstr>PowerPoint Presentation</vt:lpstr>
      <vt:lpstr>PowerPoint Presentation</vt:lpstr>
      <vt:lpstr>   Ideas</vt:lpstr>
      <vt:lpstr>PowerPoint Presentation</vt:lpstr>
      <vt:lpstr>PowerPoint Presentation</vt:lpstr>
      <vt:lpstr>  Multi Currency</vt:lpstr>
      <vt:lpstr>  Additional Information on Multiple Currencies.</vt:lpstr>
      <vt:lpstr>PowerPoint Presentation</vt:lpstr>
      <vt:lpstr>PowerPoint Presentation</vt:lpstr>
      <vt:lpstr>PowerPoint Presentation</vt:lpstr>
      <vt:lpstr>  Multi Language</vt:lpstr>
      <vt:lpstr>PowerPoint Presentation</vt:lpstr>
      <vt:lpstr>    Assignment Rules</vt:lpstr>
      <vt:lpstr>PowerPoint Presentation</vt:lpstr>
      <vt:lpstr>PowerPoint Presentation</vt:lpstr>
      <vt:lpstr>    Auto-Response Rules</vt:lpstr>
      <vt:lpstr>PowerPoint Presentation</vt:lpstr>
      <vt:lpstr>PowerPoint Presentation</vt:lpstr>
      <vt:lpstr>  Escalation Rules</vt:lpstr>
      <vt:lpstr>PowerPoint Presentation</vt:lpstr>
      <vt:lpstr>PowerPoint Presentation</vt:lpstr>
      <vt:lpstr>  Knowledge</vt:lpstr>
      <vt:lpstr>PowerPoint Presentation</vt:lpstr>
      <vt:lpstr>PowerPoint Presentation</vt:lpstr>
      <vt:lpstr>  Data Loader</vt:lpstr>
      <vt:lpstr>PowerPoint Presentation</vt:lpstr>
      <vt:lpstr>PowerPoint Presentation</vt:lpstr>
      <vt:lpstr>  Data Import Wizard</vt:lpstr>
      <vt:lpstr>PowerPoint Presentation</vt:lpstr>
      <vt:lpstr>PowerPoint Presentation</vt:lpstr>
      <vt:lpstr>  Data Export</vt:lpstr>
      <vt:lpstr>PowerPoint Presentation</vt:lpstr>
      <vt:lpstr>PowerPoint Presentation</vt:lpstr>
      <vt:lpstr>   Compare - Data Loader, Data Import Wizard, &amp; Data Export. </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on  Service Cloud</dc:title>
  <dc:creator>Saibal Dutta</dc:creator>
  <cp:lastModifiedBy>Bhangi, Shiddappa (Cognizant)</cp:lastModifiedBy>
  <cp:revision>1106</cp:revision>
  <dcterms:created xsi:type="dcterms:W3CDTF">2016-08-24T12:31:47Z</dcterms:created>
  <dcterms:modified xsi:type="dcterms:W3CDTF">2018-02-27T09:48:30Z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0x0101009638BFDE8F139840BAEEC6E7A932ED0C</vt:lpwstr>
  </property>
</Properties>
</file>